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9459" r:id="rId1"/>
  </p:sldMasterIdLst>
  <p:notesMasterIdLst>
    <p:notesMasterId r:id="rId43"/>
  </p:notesMasterIdLst>
  <p:sldIdLst>
    <p:sldId id="765" r:id="rId2"/>
    <p:sldId id="811" r:id="rId3"/>
    <p:sldId id="834" r:id="rId4"/>
    <p:sldId id="812" r:id="rId5"/>
    <p:sldId id="835" r:id="rId6"/>
    <p:sldId id="836" r:id="rId7"/>
    <p:sldId id="837" r:id="rId8"/>
    <p:sldId id="819" r:id="rId9"/>
    <p:sldId id="838" r:id="rId10"/>
    <p:sldId id="839" r:id="rId11"/>
    <p:sldId id="840" r:id="rId12"/>
    <p:sldId id="841" r:id="rId13"/>
    <p:sldId id="842" r:id="rId14"/>
    <p:sldId id="816" r:id="rId15"/>
    <p:sldId id="843" r:id="rId16"/>
    <p:sldId id="844" r:id="rId17"/>
    <p:sldId id="845" r:id="rId18"/>
    <p:sldId id="846" r:id="rId19"/>
    <p:sldId id="847" r:id="rId20"/>
    <p:sldId id="848" r:id="rId21"/>
    <p:sldId id="849" r:id="rId22"/>
    <p:sldId id="850" r:id="rId23"/>
    <p:sldId id="851" r:id="rId24"/>
    <p:sldId id="852" r:id="rId25"/>
    <p:sldId id="853" r:id="rId26"/>
    <p:sldId id="854" r:id="rId27"/>
    <p:sldId id="855" r:id="rId28"/>
    <p:sldId id="856" r:id="rId29"/>
    <p:sldId id="857" r:id="rId30"/>
    <p:sldId id="858" r:id="rId31"/>
    <p:sldId id="860" r:id="rId32"/>
    <p:sldId id="861" r:id="rId33"/>
    <p:sldId id="859" r:id="rId34"/>
    <p:sldId id="862" r:id="rId35"/>
    <p:sldId id="863" r:id="rId36"/>
    <p:sldId id="865" r:id="rId37"/>
    <p:sldId id="864" r:id="rId38"/>
    <p:sldId id="866" r:id="rId39"/>
    <p:sldId id="867" r:id="rId40"/>
    <p:sldId id="868" r:id="rId41"/>
    <p:sldId id="831" r:id="rId42"/>
  </p:sldIdLst>
  <p:sldSz cx="15841663" cy="12601575"/>
  <p:notesSz cx="6810375" cy="9942513"/>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969">
          <p15:clr>
            <a:srgbClr val="A4A3A4"/>
          </p15:clr>
        </p15:guide>
        <p15:guide id="2" pos="499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0D7F4"/>
    <a:srgbClr val="4F81BD"/>
    <a:srgbClr val="F61334"/>
    <a:srgbClr val="C8C6C7"/>
    <a:srgbClr val="55759C"/>
    <a:srgbClr val="D0D8E8"/>
    <a:srgbClr val="FFFFFF"/>
    <a:srgbClr val="010066"/>
    <a:srgbClr val="85B0F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65" autoAdjust="0"/>
    <p:restoredTop sz="95704" autoAdjust="0"/>
  </p:normalViewPr>
  <p:slideViewPr>
    <p:cSldViewPr snapToGrid="0">
      <p:cViewPr varScale="1">
        <p:scale>
          <a:sx n="65" d="100"/>
          <a:sy n="65" d="100"/>
        </p:scale>
        <p:origin x="1464" y="78"/>
      </p:cViewPr>
      <p:guideLst>
        <p:guide orient="horz" pos="3969"/>
        <p:guide pos="4990"/>
      </p:guideLst>
    </p:cSldViewPr>
  </p:slideViewPr>
  <p:notesTextViewPr>
    <p:cViewPr>
      <p:scale>
        <a:sx n="100" d="100"/>
        <a:sy n="100" d="100"/>
      </p:scale>
      <p:origin x="0" y="0"/>
    </p:cViewPr>
  </p:notesTextViewPr>
  <p:notesViewPr>
    <p:cSldViewPr snapToGrid="0">
      <p:cViewPr varScale="1">
        <p:scale>
          <a:sx n="79" d="100"/>
          <a:sy n="79" d="100"/>
        </p:scale>
        <p:origin x="403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hdr" sz="quarter"/>
          </p:nvPr>
        </p:nvSpPr>
        <p:spPr bwMode="auto">
          <a:xfrm>
            <a:off x="0" y="0"/>
            <a:ext cx="2952750" cy="498475"/>
          </a:xfrm>
          <a:prstGeom prst="rect">
            <a:avLst/>
          </a:prstGeom>
          <a:noFill/>
          <a:ln w="9525">
            <a:noFill/>
            <a:miter lim="800000"/>
            <a:headEnd/>
            <a:tailEnd/>
          </a:ln>
          <a:effectLst/>
        </p:spPr>
        <p:txBody>
          <a:bodyPr vert="horz" wrap="square" lIns="91562" tIns="45781" rIns="91562" bIns="45781" numCol="1" anchor="t" anchorCtr="0" compatLnSpc="1">
            <a:prstTxWarp prst="textNoShape">
              <a:avLst/>
            </a:prstTxWarp>
          </a:bodyPr>
          <a:lstStyle>
            <a:lvl1pPr eaLnBrk="1" hangingPunct="1">
              <a:defRPr sz="1200"/>
            </a:lvl1pPr>
          </a:lstStyle>
          <a:p>
            <a:pPr>
              <a:defRPr/>
            </a:pPr>
            <a:endParaRPr lang="ru-RU"/>
          </a:p>
        </p:txBody>
      </p:sp>
      <p:sp>
        <p:nvSpPr>
          <p:cNvPr id="193539" name="Rectangle 3"/>
          <p:cNvSpPr>
            <a:spLocks noGrp="1" noChangeArrowheads="1"/>
          </p:cNvSpPr>
          <p:nvPr>
            <p:ph type="dt" idx="1"/>
          </p:nvPr>
        </p:nvSpPr>
        <p:spPr bwMode="auto">
          <a:xfrm>
            <a:off x="3857625" y="0"/>
            <a:ext cx="2951163" cy="498475"/>
          </a:xfrm>
          <a:prstGeom prst="rect">
            <a:avLst/>
          </a:prstGeom>
          <a:noFill/>
          <a:ln w="9525">
            <a:noFill/>
            <a:miter lim="800000"/>
            <a:headEnd/>
            <a:tailEnd/>
          </a:ln>
          <a:effectLst/>
        </p:spPr>
        <p:txBody>
          <a:bodyPr vert="horz" wrap="square" lIns="91562" tIns="45781" rIns="91562" bIns="45781" numCol="1" anchor="t" anchorCtr="0" compatLnSpc="1">
            <a:prstTxWarp prst="textNoShape">
              <a:avLst/>
            </a:prstTxWarp>
          </a:bodyPr>
          <a:lstStyle>
            <a:lvl1pPr algn="r" eaLnBrk="1" hangingPunct="1">
              <a:defRPr sz="1200"/>
            </a:lvl1pPr>
          </a:lstStyle>
          <a:p>
            <a:pPr>
              <a:defRPr/>
            </a:pPr>
            <a:endParaRPr lang="ru-RU"/>
          </a:p>
        </p:txBody>
      </p:sp>
      <p:sp>
        <p:nvSpPr>
          <p:cNvPr id="6148" name="Rectangle 4"/>
          <p:cNvSpPr>
            <a:spLocks noGrp="1" noRot="1" noChangeAspect="1" noChangeArrowheads="1" noTextEdit="1"/>
          </p:cNvSpPr>
          <p:nvPr>
            <p:ph type="sldImg" idx="2"/>
          </p:nvPr>
        </p:nvSpPr>
        <p:spPr bwMode="auto">
          <a:xfrm>
            <a:off x="1063625" y="746125"/>
            <a:ext cx="4683125" cy="3727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1" name="Rectangle 5"/>
          <p:cNvSpPr>
            <a:spLocks noGrp="1" noChangeArrowheads="1"/>
          </p:cNvSpPr>
          <p:nvPr>
            <p:ph type="body" sz="quarter" idx="3"/>
          </p:nvPr>
        </p:nvSpPr>
        <p:spPr bwMode="auto">
          <a:xfrm>
            <a:off x="681038" y="4722813"/>
            <a:ext cx="5448300" cy="4473575"/>
          </a:xfrm>
          <a:prstGeom prst="rect">
            <a:avLst/>
          </a:prstGeom>
          <a:noFill/>
          <a:ln w="9525">
            <a:noFill/>
            <a:miter lim="800000"/>
            <a:headEnd/>
            <a:tailEnd/>
          </a:ln>
          <a:effectLst/>
        </p:spPr>
        <p:txBody>
          <a:bodyPr vert="horz" wrap="square" lIns="91562" tIns="45781" rIns="91562" bIns="45781"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193542" name="Rectangle 6"/>
          <p:cNvSpPr>
            <a:spLocks noGrp="1" noChangeArrowheads="1"/>
          </p:cNvSpPr>
          <p:nvPr>
            <p:ph type="ftr" sz="quarter" idx="4"/>
          </p:nvPr>
        </p:nvSpPr>
        <p:spPr bwMode="auto">
          <a:xfrm>
            <a:off x="0" y="9444038"/>
            <a:ext cx="2952750" cy="496887"/>
          </a:xfrm>
          <a:prstGeom prst="rect">
            <a:avLst/>
          </a:prstGeom>
          <a:noFill/>
          <a:ln w="9525">
            <a:noFill/>
            <a:miter lim="800000"/>
            <a:headEnd/>
            <a:tailEnd/>
          </a:ln>
          <a:effectLst/>
        </p:spPr>
        <p:txBody>
          <a:bodyPr vert="horz" wrap="square" lIns="91562" tIns="45781" rIns="91562" bIns="45781" numCol="1" anchor="b" anchorCtr="0" compatLnSpc="1">
            <a:prstTxWarp prst="textNoShape">
              <a:avLst/>
            </a:prstTxWarp>
          </a:bodyPr>
          <a:lstStyle>
            <a:lvl1pPr eaLnBrk="1" hangingPunct="1">
              <a:defRPr sz="1200"/>
            </a:lvl1pPr>
          </a:lstStyle>
          <a:p>
            <a:pPr>
              <a:defRPr/>
            </a:pPr>
            <a:endParaRPr lang="ru-RU"/>
          </a:p>
        </p:txBody>
      </p:sp>
      <p:sp>
        <p:nvSpPr>
          <p:cNvPr id="193543" name="Rectangle 7"/>
          <p:cNvSpPr>
            <a:spLocks noGrp="1" noChangeArrowheads="1"/>
          </p:cNvSpPr>
          <p:nvPr>
            <p:ph type="sldNum" sz="quarter" idx="5"/>
          </p:nvPr>
        </p:nvSpPr>
        <p:spPr bwMode="auto">
          <a:xfrm>
            <a:off x="3857625" y="9444038"/>
            <a:ext cx="2951163" cy="496887"/>
          </a:xfrm>
          <a:prstGeom prst="rect">
            <a:avLst/>
          </a:prstGeom>
          <a:noFill/>
          <a:ln w="9525">
            <a:noFill/>
            <a:miter lim="800000"/>
            <a:headEnd/>
            <a:tailEnd/>
          </a:ln>
          <a:effectLst/>
        </p:spPr>
        <p:txBody>
          <a:bodyPr vert="horz" wrap="square" lIns="91562" tIns="45781" rIns="91562" bIns="45781" numCol="1" anchor="b" anchorCtr="0" compatLnSpc="1">
            <a:prstTxWarp prst="textNoShape">
              <a:avLst/>
            </a:prstTxWarp>
          </a:bodyPr>
          <a:lstStyle>
            <a:lvl1pPr algn="r" eaLnBrk="1" hangingPunct="1">
              <a:defRPr sz="1200"/>
            </a:lvl1pPr>
          </a:lstStyle>
          <a:p>
            <a:pPr>
              <a:defRPr/>
            </a:pPr>
            <a:fld id="{46DE8877-4DFD-4D83-BF83-07397AEE95EF}" type="slidenum">
              <a:rPr lang="ru-RU"/>
              <a:pPr>
                <a:defRPr/>
              </a:pPr>
              <a:t>‹#›</a:t>
            </a:fld>
            <a:endParaRPr lang="ru-RU"/>
          </a:p>
        </p:txBody>
      </p:sp>
    </p:spTree>
    <p:extLst>
      <p:ext uri="{BB962C8B-B14F-4D97-AF65-F5344CB8AC3E}">
        <p14:creationId xmlns:p14="http://schemas.microsoft.com/office/powerpoint/2010/main" val="36421738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pitchFamily="34" charset="0"/>
        <a:ea typeface="+mn-ea"/>
        <a:cs typeface="+mn-cs"/>
      </a:defRPr>
    </a:lvl1pPr>
    <a:lvl2pPr marL="455613" algn="l" rtl="0" eaLnBrk="0" fontAlgn="base" hangingPunct="0">
      <a:spcBef>
        <a:spcPct val="30000"/>
      </a:spcBef>
      <a:spcAft>
        <a:spcPct val="0"/>
      </a:spcAft>
      <a:defRPr sz="1100" kern="1200">
        <a:solidFill>
          <a:schemeClr val="tx1"/>
        </a:solidFill>
        <a:latin typeface="Arial" pitchFamily="34" charset="0"/>
        <a:ea typeface="+mn-ea"/>
        <a:cs typeface="+mn-cs"/>
      </a:defRPr>
    </a:lvl2pPr>
    <a:lvl3pPr marL="912813" algn="l" rtl="0" eaLnBrk="0" fontAlgn="base" hangingPunct="0">
      <a:spcBef>
        <a:spcPct val="30000"/>
      </a:spcBef>
      <a:spcAft>
        <a:spcPct val="0"/>
      </a:spcAft>
      <a:defRPr sz="1100" kern="1200">
        <a:solidFill>
          <a:schemeClr val="tx1"/>
        </a:solidFill>
        <a:latin typeface="Arial" pitchFamily="34" charset="0"/>
        <a:ea typeface="+mn-ea"/>
        <a:cs typeface="+mn-cs"/>
      </a:defRPr>
    </a:lvl3pPr>
    <a:lvl4pPr marL="1370013" algn="l" rtl="0" eaLnBrk="0" fontAlgn="base" hangingPunct="0">
      <a:spcBef>
        <a:spcPct val="30000"/>
      </a:spcBef>
      <a:spcAft>
        <a:spcPct val="0"/>
      </a:spcAft>
      <a:defRPr sz="1100" kern="1200">
        <a:solidFill>
          <a:schemeClr val="tx1"/>
        </a:solidFill>
        <a:latin typeface="Arial" pitchFamily="34" charset="0"/>
        <a:ea typeface="+mn-ea"/>
        <a:cs typeface="+mn-cs"/>
      </a:defRPr>
    </a:lvl4pPr>
    <a:lvl5pPr marL="1827213" algn="l" rtl="0" eaLnBrk="0" fontAlgn="base" hangingPunct="0">
      <a:spcBef>
        <a:spcPct val="30000"/>
      </a:spcBef>
      <a:spcAft>
        <a:spcPct val="0"/>
      </a:spcAft>
      <a:defRPr sz="1100" kern="1200">
        <a:solidFill>
          <a:schemeClr val="tx1"/>
        </a:solidFill>
        <a:latin typeface="Arial" pitchFamily="34" charset="0"/>
        <a:ea typeface="+mn-ea"/>
        <a:cs typeface="+mn-cs"/>
      </a:defRPr>
    </a:lvl5pPr>
    <a:lvl6pPr marL="2284672" algn="l" defTabSz="913870" rtl="0" eaLnBrk="1" latinLnBrk="0" hangingPunct="1">
      <a:defRPr sz="1199" kern="1200">
        <a:solidFill>
          <a:schemeClr val="tx1"/>
        </a:solidFill>
        <a:latin typeface="+mn-lt"/>
        <a:ea typeface="+mn-ea"/>
        <a:cs typeface="+mn-cs"/>
      </a:defRPr>
    </a:lvl6pPr>
    <a:lvl7pPr marL="2741607" algn="l" defTabSz="913870" rtl="0" eaLnBrk="1" latinLnBrk="0" hangingPunct="1">
      <a:defRPr sz="1199" kern="1200">
        <a:solidFill>
          <a:schemeClr val="tx1"/>
        </a:solidFill>
        <a:latin typeface="+mn-lt"/>
        <a:ea typeface="+mn-ea"/>
        <a:cs typeface="+mn-cs"/>
      </a:defRPr>
    </a:lvl7pPr>
    <a:lvl8pPr marL="3198542" algn="l" defTabSz="913870" rtl="0" eaLnBrk="1" latinLnBrk="0" hangingPunct="1">
      <a:defRPr sz="1199" kern="1200">
        <a:solidFill>
          <a:schemeClr val="tx1"/>
        </a:solidFill>
        <a:latin typeface="+mn-lt"/>
        <a:ea typeface="+mn-ea"/>
        <a:cs typeface="+mn-cs"/>
      </a:defRPr>
    </a:lvl8pPr>
    <a:lvl9pPr marL="3655476" algn="l" defTabSz="913870" rtl="0" eaLnBrk="1" latinLnBrk="0" hangingPunct="1">
      <a:defRPr sz="11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46DE8877-4DFD-4D83-BF83-07397AEE95EF}" type="slidenum">
              <a:rPr lang="ru-RU" smtClean="0"/>
              <a:pPr>
                <a:defRPr/>
              </a:pPr>
              <a:t>10</a:t>
            </a:fld>
            <a:endParaRPr lang="ru-RU"/>
          </a:p>
        </p:txBody>
      </p:sp>
    </p:spTree>
    <p:extLst>
      <p:ext uri="{BB962C8B-B14F-4D97-AF65-F5344CB8AC3E}">
        <p14:creationId xmlns:p14="http://schemas.microsoft.com/office/powerpoint/2010/main" val="754202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46DE8877-4DFD-4D83-BF83-07397AEE95EF}" type="slidenum">
              <a:rPr lang="ru-RU" smtClean="0"/>
              <a:pPr>
                <a:defRPr/>
              </a:pPr>
              <a:t>11</a:t>
            </a:fld>
            <a:endParaRPr lang="ru-RU"/>
          </a:p>
        </p:txBody>
      </p:sp>
    </p:spTree>
    <p:extLst>
      <p:ext uri="{BB962C8B-B14F-4D97-AF65-F5344CB8AC3E}">
        <p14:creationId xmlns:p14="http://schemas.microsoft.com/office/powerpoint/2010/main" val="1995256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46DE8877-4DFD-4D83-BF83-07397AEE95EF}" type="slidenum">
              <a:rPr lang="ru-RU" smtClean="0"/>
              <a:pPr>
                <a:defRPr/>
              </a:pPr>
              <a:t>12</a:t>
            </a:fld>
            <a:endParaRPr lang="ru-RU"/>
          </a:p>
        </p:txBody>
      </p:sp>
    </p:spTree>
    <p:extLst>
      <p:ext uri="{BB962C8B-B14F-4D97-AF65-F5344CB8AC3E}">
        <p14:creationId xmlns:p14="http://schemas.microsoft.com/office/powerpoint/2010/main" val="387169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46DE8877-4DFD-4D83-BF83-07397AEE95EF}" type="slidenum">
              <a:rPr lang="ru-RU" smtClean="0"/>
              <a:pPr>
                <a:defRPr/>
              </a:pPr>
              <a:t>13</a:t>
            </a:fld>
            <a:endParaRPr lang="ru-RU"/>
          </a:p>
        </p:txBody>
      </p:sp>
    </p:spTree>
    <p:extLst>
      <p:ext uri="{BB962C8B-B14F-4D97-AF65-F5344CB8AC3E}">
        <p14:creationId xmlns:p14="http://schemas.microsoft.com/office/powerpoint/2010/main" val="208717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w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2" name="Рисунок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5841663" cy="1260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Дата 3"/>
          <p:cNvSpPr>
            <a:spLocks noGrp="1"/>
          </p:cNvSpPr>
          <p:nvPr>
            <p:ph type="dt" sz="half" idx="10"/>
          </p:nvPr>
        </p:nvSpPr>
        <p:spPr/>
        <p:txBody>
          <a:bodyPr/>
          <a:lstStyle>
            <a:lvl1pPr>
              <a:defRPr/>
            </a:lvl1pPr>
          </a:lstStyle>
          <a:p>
            <a:pPr>
              <a:defRPr/>
            </a:pPr>
            <a:fld id="{D6F5CF14-E477-415A-A2D8-15B1CDFC3FA0}" type="datetime1">
              <a:rPr lang="ru-RU"/>
              <a:pPr>
                <a:defRPr/>
              </a:pPr>
              <a:t>25.03.2015</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B8165F3B-2853-407D-9D5F-DF3B112F34C8}" type="slidenum">
              <a:rPr lang="ru-RU"/>
              <a:pPr>
                <a:defRPr/>
              </a:pPr>
              <a:t>‹#›</a:t>
            </a:fld>
            <a:endParaRPr lang="ru-RU"/>
          </a:p>
        </p:txBody>
      </p:sp>
    </p:spTree>
    <p:extLst>
      <p:ext uri="{BB962C8B-B14F-4D97-AF65-F5344CB8AC3E}">
        <p14:creationId xmlns:p14="http://schemas.microsoft.com/office/powerpoint/2010/main" val="1692091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B7218FB-3039-4DAC-B23C-A5B1732A3716}" type="datetime1">
              <a:rPr lang="ru-RU"/>
              <a:pPr>
                <a:defRPr/>
              </a:pPr>
              <a:t>25.03.2015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51C7B4D-345F-4E12-9C6D-8E81CF50D4D0}" type="slidenum">
              <a:rPr lang="ru-RU"/>
              <a:pPr>
                <a:defRPr/>
              </a:pPr>
              <a:t>‹#›</a:t>
            </a:fld>
            <a:endParaRPr lang="ru-RU"/>
          </a:p>
        </p:txBody>
      </p:sp>
    </p:spTree>
    <p:extLst>
      <p:ext uri="{BB962C8B-B14F-4D97-AF65-F5344CB8AC3E}">
        <p14:creationId xmlns:p14="http://schemas.microsoft.com/office/powerpoint/2010/main" val="3582387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1485206" y="504652"/>
            <a:ext cx="3564374" cy="10752177"/>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792083" y="504652"/>
            <a:ext cx="10429095" cy="1075217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D9F4BF13-F591-4E85-A3F5-FFDF7EFB8475}" type="datetime1">
              <a:rPr lang="ru-RU"/>
              <a:pPr>
                <a:defRPr/>
              </a:pPr>
              <a:t>25.03.2015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D0149AD-1650-4080-B2B7-A523DF61717C}" type="slidenum">
              <a:rPr lang="ru-RU"/>
              <a:pPr>
                <a:defRPr/>
              </a:pPr>
              <a:t>‹#›</a:t>
            </a:fld>
            <a:endParaRPr lang="ru-RU"/>
          </a:p>
        </p:txBody>
      </p:sp>
    </p:spTree>
    <p:extLst>
      <p:ext uri="{BB962C8B-B14F-4D97-AF65-F5344CB8AC3E}">
        <p14:creationId xmlns:p14="http://schemas.microsoft.com/office/powerpoint/2010/main" val="1893299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4" name="TextBox 3"/>
          <p:cNvSpPr txBox="1"/>
          <p:nvPr userDrawn="1"/>
        </p:nvSpPr>
        <p:spPr>
          <a:xfrm>
            <a:off x="15144750" y="12149138"/>
            <a:ext cx="696913" cy="358775"/>
          </a:xfrm>
          <a:prstGeom prst="rect">
            <a:avLst/>
          </a:prstGeom>
          <a:noFill/>
        </p:spPr>
        <p:txBody>
          <a:bodyPr>
            <a:spAutoFit/>
          </a:bodyPr>
          <a:lstStyle/>
          <a:p>
            <a:pPr algn="ctr">
              <a:defRPr/>
            </a:pPr>
            <a:fld id="{D29E2424-E6B3-4DEC-9839-4287899B0B50}" type="slidenum">
              <a:rPr lang="ru-RU" sz="1733">
                <a:solidFill>
                  <a:schemeClr val="bg1">
                    <a:lumMod val="50000"/>
                  </a:schemeClr>
                </a:solidFill>
              </a:rPr>
              <a:pPr algn="ctr">
                <a:defRPr/>
              </a:pPr>
              <a:t>‹#›</a:t>
            </a:fld>
            <a:endParaRPr lang="ru-RU" sz="1733" dirty="0">
              <a:solidFill>
                <a:schemeClr val="bg1">
                  <a:lumMod val="50000"/>
                </a:schemeClr>
              </a:solidFill>
            </a:endParaRPr>
          </a:p>
        </p:txBody>
      </p:sp>
      <p:sp>
        <p:nvSpPr>
          <p:cNvPr id="2" name="Заголовок 1"/>
          <p:cNvSpPr>
            <a:spLocks noGrp="1"/>
          </p:cNvSpPr>
          <p:nvPr>
            <p:ph type="title"/>
          </p:nvPr>
        </p:nvSpPr>
        <p:spPr>
          <a:xfrm>
            <a:off x="810776" y="763284"/>
            <a:ext cx="14257497" cy="2100263"/>
          </a:xfrm>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4D981D16-00A2-4426-9B34-EF292F81FC5F}" type="datetime1">
              <a:rPr lang="ru-RU"/>
              <a:pPr>
                <a:defRPr/>
              </a:pPr>
              <a:t>25.03.2015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Tree>
    <p:extLst>
      <p:ext uri="{BB962C8B-B14F-4D97-AF65-F5344CB8AC3E}">
        <p14:creationId xmlns:p14="http://schemas.microsoft.com/office/powerpoint/2010/main" val="1050894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4" y="0"/>
            <a:ext cx="15840075" cy="12601575"/>
          </a:xfrm>
          <a:prstGeom prst="rect">
            <a:avLst/>
          </a:prstGeom>
        </p:spPr>
      </p:pic>
      <p:sp>
        <p:nvSpPr>
          <p:cNvPr id="2" name="Номер слайда 5"/>
          <p:cNvSpPr txBox="1">
            <a:spLocks/>
          </p:cNvSpPr>
          <p:nvPr userDrawn="1"/>
        </p:nvSpPr>
        <p:spPr>
          <a:xfrm>
            <a:off x="12145963" y="11979275"/>
            <a:ext cx="3695700" cy="671513"/>
          </a:xfrm>
          <a:prstGeom prst="rect">
            <a:avLst/>
          </a:prstGeom>
        </p:spPr>
        <p:txBody>
          <a:bodyPr lIns="162526" tIns="81262" rIns="162526" bIns="81262" anchor="ctr"/>
          <a:lstStyle>
            <a:defPPr>
              <a:defRPr lang="ru-RU"/>
            </a:defPPr>
            <a:lvl1pPr algn="r" rtl="0" fontAlgn="base">
              <a:spcBef>
                <a:spcPct val="0"/>
              </a:spcBef>
              <a:spcAft>
                <a:spcPct val="0"/>
              </a:spcAft>
              <a:defRPr sz="21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fld id="{6EF389F7-F549-4CD1-A733-34491E64EA97}" type="slidenum">
              <a:rPr lang="ru-RU" smtClean="0"/>
              <a:pPr eaLnBrk="1" hangingPunct="1">
                <a:defRPr/>
              </a:pPr>
              <a:t>‹#›</a:t>
            </a:fld>
            <a:endParaRPr lang="ru-RU" dirty="0" smtClean="0"/>
          </a:p>
        </p:txBody>
      </p:sp>
      <p:pic>
        <p:nvPicPr>
          <p:cNvPr id="7" name="Рисунок 6"/>
          <p:cNvPicPr/>
          <p:nvPr userDrawn="1"/>
        </p:nvPicPr>
        <p:blipFill>
          <a:blip r:embed="rId3">
            <a:extLst>
              <a:ext uri="{28A0092B-C50C-407E-A947-70E740481C1C}">
                <a14:useLocalDpi xmlns:a14="http://schemas.microsoft.com/office/drawing/2010/main"/>
              </a:ext>
            </a:extLst>
          </a:blip>
          <a:srcRect/>
          <a:stretch>
            <a:fillRect/>
          </a:stretch>
        </p:blipFill>
        <p:spPr bwMode="auto">
          <a:xfrm>
            <a:off x="11305550" y="93305"/>
            <a:ext cx="4535319" cy="826011"/>
          </a:xfrm>
          <a:prstGeom prst="rect">
            <a:avLst/>
          </a:prstGeom>
          <a:noFill/>
          <a:ln>
            <a:noFill/>
          </a:ln>
        </p:spPr>
      </p:pic>
      <p:pic>
        <p:nvPicPr>
          <p:cNvPr id="10" name="Рисунок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03249" y="93306"/>
            <a:ext cx="1154576" cy="1007706"/>
          </a:xfrm>
          <a:prstGeom prst="rect">
            <a:avLst/>
          </a:prstGeom>
        </p:spPr>
      </p:pic>
      <p:pic>
        <p:nvPicPr>
          <p:cNvPr id="11" name="Рисунок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93305"/>
            <a:ext cx="1050675" cy="1007706"/>
          </a:xfrm>
          <a:prstGeom prst="rect">
            <a:avLst/>
          </a:prstGeom>
        </p:spPr>
      </p:pic>
    </p:spTree>
    <p:extLst>
      <p:ext uri="{BB962C8B-B14F-4D97-AF65-F5344CB8AC3E}">
        <p14:creationId xmlns:p14="http://schemas.microsoft.com/office/powerpoint/2010/main" val="3862239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pic>
        <p:nvPicPr>
          <p:cNvPr id="5" name="Рисунок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97"/>
            <a:ext cx="15841663" cy="12600180"/>
          </a:xfrm>
          <a:prstGeom prst="rect">
            <a:avLst/>
          </a:prstGeom>
        </p:spPr>
      </p:pic>
      <p:sp>
        <p:nvSpPr>
          <p:cNvPr id="3" name="Номер слайда 5"/>
          <p:cNvSpPr txBox="1">
            <a:spLocks/>
          </p:cNvSpPr>
          <p:nvPr userDrawn="1"/>
        </p:nvSpPr>
        <p:spPr>
          <a:xfrm>
            <a:off x="12145963" y="11979275"/>
            <a:ext cx="3695700" cy="671513"/>
          </a:xfrm>
          <a:prstGeom prst="rect">
            <a:avLst/>
          </a:prstGeom>
        </p:spPr>
        <p:txBody>
          <a:bodyPr lIns="162526" tIns="81262" rIns="162526" bIns="81262" anchor="ctr"/>
          <a:lstStyle>
            <a:defPPr>
              <a:defRPr lang="ru-RU"/>
            </a:defPPr>
            <a:lvl1pPr algn="r" rtl="0" fontAlgn="base">
              <a:spcBef>
                <a:spcPct val="0"/>
              </a:spcBef>
              <a:spcAft>
                <a:spcPct val="0"/>
              </a:spcAft>
              <a:defRPr sz="21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fld id="{D5502DBD-02FF-4B57-9E49-EFF0F5616ADD}" type="slidenum">
              <a:rPr lang="ru-RU" smtClean="0"/>
              <a:pPr eaLnBrk="1" hangingPunct="1">
                <a:defRPr/>
              </a:pPr>
              <a:t>‹#›</a:t>
            </a:fld>
            <a:endParaRPr lang="ru-RU" dirty="0" smtClean="0"/>
          </a:p>
        </p:txBody>
      </p:sp>
      <p:pic>
        <p:nvPicPr>
          <p:cNvPr id="4" name="Рисунок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03249" y="1"/>
            <a:ext cx="1154576" cy="1007706"/>
          </a:xfrm>
          <a:prstGeom prst="rect">
            <a:avLst/>
          </a:prstGeom>
        </p:spPr>
      </p:pic>
      <p:pic>
        <p:nvPicPr>
          <p:cNvPr id="6" name="Рисунок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050675" cy="1007706"/>
          </a:xfrm>
          <a:prstGeom prst="rect">
            <a:avLst/>
          </a:prstGeom>
        </p:spPr>
      </p:pic>
    </p:spTree>
    <p:extLst>
      <p:ext uri="{BB962C8B-B14F-4D97-AF65-F5344CB8AC3E}">
        <p14:creationId xmlns:p14="http://schemas.microsoft.com/office/powerpoint/2010/main" val="3201066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792083" y="2940372"/>
            <a:ext cx="6996734" cy="8316457"/>
          </a:xfrm>
        </p:spPr>
        <p:txBody>
          <a:bodyPr/>
          <a:lstStyle>
            <a:lvl1pPr>
              <a:defRPr sz="5001"/>
            </a:lvl1pPr>
            <a:lvl2pPr>
              <a:defRPr sz="4299"/>
            </a:lvl2pPr>
            <a:lvl3pPr>
              <a:defRPr sz="3599"/>
            </a:lvl3pPr>
            <a:lvl4pPr>
              <a:defRPr sz="3199"/>
            </a:lvl4pPr>
            <a:lvl5pPr>
              <a:defRPr sz="3199"/>
            </a:lvl5pPr>
            <a:lvl6pPr>
              <a:defRPr sz="3199"/>
            </a:lvl6pPr>
            <a:lvl7pPr>
              <a:defRPr sz="3199"/>
            </a:lvl7pPr>
            <a:lvl8pPr>
              <a:defRPr sz="3199"/>
            </a:lvl8pPr>
            <a:lvl9pPr>
              <a:defRPr sz="3199"/>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8052846" y="2940372"/>
            <a:ext cx="6996734" cy="8316457"/>
          </a:xfrm>
        </p:spPr>
        <p:txBody>
          <a:bodyPr/>
          <a:lstStyle>
            <a:lvl1pPr>
              <a:defRPr sz="5001"/>
            </a:lvl1pPr>
            <a:lvl2pPr>
              <a:defRPr sz="4299"/>
            </a:lvl2pPr>
            <a:lvl3pPr>
              <a:defRPr sz="3599"/>
            </a:lvl3pPr>
            <a:lvl4pPr>
              <a:defRPr sz="3199"/>
            </a:lvl4pPr>
            <a:lvl5pPr>
              <a:defRPr sz="3199"/>
            </a:lvl5pPr>
            <a:lvl6pPr>
              <a:defRPr sz="3199"/>
            </a:lvl6pPr>
            <a:lvl7pPr>
              <a:defRPr sz="3199"/>
            </a:lvl7pPr>
            <a:lvl8pPr>
              <a:defRPr sz="3199"/>
            </a:lvl8pPr>
            <a:lvl9pPr>
              <a:defRPr sz="3199"/>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E4B52611-B872-4077-9B01-3BFC2D6A5A83}" type="datetime1">
              <a:rPr lang="ru-RU"/>
              <a:pPr>
                <a:defRPr/>
              </a:pPr>
              <a:t>25.03.2015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F3944D2-0B46-42A0-8D84-1B466449E1D7}" type="slidenum">
              <a:rPr lang="ru-RU"/>
              <a:pPr>
                <a:defRPr/>
              </a:pPr>
              <a:t>‹#›</a:t>
            </a:fld>
            <a:endParaRPr lang="ru-RU"/>
          </a:p>
        </p:txBody>
      </p:sp>
    </p:spTree>
    <p:extLst>
      <p:ext uri="{BB962C8B-B14F-4D97-AF65-F5344CB8AC3E}">
        <p14:creationId xmlns:p14="http://schemas.microsoft.com/office/powerpoint/2010/main" val="3968370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792085" y="2820772"/>
            <a:ext cx="6999487" cy="1175563"/>
          </a:xfrm>
        </p:spPr>
        <p:txBody>
          <a:bodyPr anchor="b"/>
          <a:lstStyle>
            <a:lvl1pPr marL="0" indent="0">
              <a:buNone/>
              <a:defRPr sz="4299" b="1"/>
            </a:lvl1pPr>
            <a:lvl2pPr marL="812626" indent="0">
              <a:buNone/>
              <a:defRPr sz="3599" b="1"/>
            </a:lvl2pPr>
            <a:lvl3pPr marL="1625254" indent="0">
              <a:buNone/>
              <a:defRPr sz="3199" b="1"/>
            </a:lvl3pPr>
            <a:lvl4pPr marL="2437879" indent="0">
              <a:buNone/>
              <a:defRPr sz="2800" b="1"/>
            </a:lvl4pPr>
            <a:lvl5pPr marL="3250505" indent="0">
              <a:buNone/>
              <a:defRPr sz="2800" b="1"/>
            </a:lvl5pPr>
            <a:lvl6pPr marL="4063133" indent="0">
              <a:buNone/>
              <a:defRPr sz="2800" b="1"/>
            </a:lvl6pPr>
            <a:lvl7pPr marL="4875759" indent="0">
              <a:buNone/>
              <a:defRPr sz="2800" b="1"/>
            </a:lvl7pPr>
            <a:lvl8pPr marL="5688384" indent="0">
              <a:buNone/>
              <a:defRPr sz="2800" b="1"/>
            </a:lvl8pPr>
            <a:lvl9pPr marL="6501012" indent="0">
              <a:buNone/>
              <a:defRPr sz="2800" b="1"/>
            </a:lvl9pPr>
          </a:lstStyle>
          <a:p>
            <a:pPr lvl="0"/>
            <a:r>
              <a:rPr lang="ru-RU" smtClean="0"/>
              <a:t>Образец текста</a:t>
            </a:r>
          </a:p>
        </p:txBody>
      </p:sp>
      <p:sp>
        <p:nvSpPr>
          <p:cNvPr id="4" name="Содержимое 3"/>
          <p:cNvSpPr>
            <a:spLocks noGrp="1"/>
          </p:cNvSpPr>
          <p:nvPr>
            <p:ph sz="half" idx="2"/>
          </p:nvPr>
        </p:nvSpPr>
        <p:spPr>
          <a:xfrm>
            <a:off x="792085" y="3996333"/>
            <a:ext cx="6999487" cy="7260492"/>
          </a:xfrm>
        </p:spPr>
        <p:txBody>
          <a:bodyPr/>
          <a:lstStyle>
            <a:lvl1pPr>
              <a:defRPr sz="4299"/>
            </a:lvl1pPr>
            <a:lvl2pPr>
              <a:defRPr sz="3599"/>
            </a:lvl2pPr>
            <a:lvl3pPr>
              <a:defRPr sz="3199"/>
            </a:lvl3pPr>
            <a:lvl4pPr>
              <a:defRPr sz="2800"/>
            </a:lvl4pPr>
            <a:lvl5pPr>
              <a:defRPr sz="2800"/>
            </a:lvl5pPr>
            <a:lvl6pPr>
              <a:defRPr sz="2800"/>
            </a:lvl6pPr>
            <a:lvl7pPr>
              <a:defRPr sz="2800"/>
            </a:lvl7pPr>
            <a:lvl8pPr>
              <a:defRPr sz="2800"/>
            </a:lvl8pPr>
            <a:lvl9pPr>
              <a:defRPr sz="2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8047351" y="2820772"/>
            <a:ext cx="7002234" cy="1175563"/>
          </a:xfrm>
        </p:spPr>
        <p:txBody>
          <a:bodyPr anchor="b"/>
          <a:lstStyle>
            <a:lvl1pPr marL="0" indent="0">
              <a:buNone/>
              <a:defRPr sz="4299" b="1"/>
            </a:lvl1pPr>
            <a:lvl2pPr marL="812626" indent="0">
              <a:buNone/>
              <a:defRPr sz="3599" b="1"/>
            </a:lvl2pPr>
            <a:lvl3pPr marL="1625254" indent="0">
              <a:buNone/>
              <a:defRPr sz="3199" b="1"/>
            </a:lvl3pPr>
            <a:lvl4pPr marL="2437879" indent="0">
              <a:buNone/>
              <a:defRPr sz="2800" b="1"/>
            </a:lvl4pPr>
            <a:lvl5pPr marL="3250505" indent="0">
              <a:buNone/>
              <a:defRPr sz="2800" b="1"/>
            </a:lvl5pPr>
            <a:lvl6pPr marL="4063133" indent="0">
              <a:buNone/>
              <a:defRPr sz="2800" b="1"/>
            </a:lvl6pPr>
            <a:lvl7pPr marL="4875759" indent="0">
              <a:buNone/>
              <a:defRPr sz="2800" b="1"/>
            </a:lvl7pPr>
            <a:lvl8pPr marL="5688384" indent="0">
              <a:buNone/>
              <a:defRPr sz="2800" b="1"/>
            </a:lvl8pPr>
            <a:lvl9pPr marL="6501012" indent="0">
              <a:buNone/>
              <a:defRPr sz="2800" b="1"/>
            </a:lvl9pPr>
          </a:lstStyle>
          <a:p>
            <a:pPr lvl="0"/>
            <a:r>
              <a:rPr lang="ru-RU" smtClean="0"/>
              <a:t>Образец текста</a:t>
            </a:r>
          </a:p>
        </p:txBody>
      </p:sp>
      <p:sp>
        <p:nvSpPr>
          <p:cNvPr id="6" name="Содержимое 5"/>
          <p:cNvSpPr>
            <a:spLocks noGrp="1"/>
          </p:cNvSpPr>
          <p:nvPr>
            <p:ph sz="quarter" idx="4"/>
          </p:nvPr>
        </p:nvSpPr>
        <p:spPr>
          <a:xfrm>
            <a:off x="8047351" y="3996333"/>
            <a:ext cx="7002234" cy="7260492"/>
          </a:xfrm>
        </p:spPr>
        <p:txBody>
          <a:bodyPr/>
          <a:lstStyle>
            <a:lvl1pPr>
              <a:defRPr sz="4299"/>
            </a:lvl1pPr>
            <a:lvl2pPr>
              <a:defRPr sz="3599"/>
            </a:lvl2pPr>
            <a:lvl3pPr>
              <a:defRPr sz="3199"/>
            </a:lvl3pPr>
            <a:lvl4pPr>
              <a:defRPr sz="2800"/>
            </a:lvl4pPr>
            <a:lvl5pPr>
              <a:defRPr sz="2800"/>
            </a:lvl5pPr>
            <a:lvl6pPr>
              <a:defRPr sz="2800"/>
            </a:lvl6pPr>
            <a:lvl7pPr>
              <a:defRPr sz="2800"/>
            </a:lvl7pPr>
            <a:lvl8pPr>
              <a:defRPr sz="2800"/>
            </a:lvl8pPr>
            <a:lvl9pPr>
              <a:defRPr sz="2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4E5D97AE-CC0D-4504-9907-AC938EFA5ABB}" type="datetime1">
              <a:rPr lang="ru-RU"/>
              <a:pPr>
                <a:defRPr/>
              </a:pPr>
              <a:t>25.03.2015</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023BC9AF-F7AC-483C-B3BB-3D62054D36D0}" type="slidenum">
              <a:rPr lang="ru-RU"/>
              <a:pPr>
                <a:defRPr/>
              </a:pPr>
              <a:t>‹#›</a:t>
            </a:fld>
            <a:endParaRPr lang="ru-RU"/>
          </a:p>
        </p:txBody>
      </p:sp>
    </p:spTree>
    <p:extLst>
      <p:ext uri="{BB962C8B-B14F-4D97-AF65-F5344CB8AC3E}">
        <p14:creationId xmlns:p14="http://schemas.microsoft.com/office/powerpoint/2010/main" val="3641144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81923329-7A2B-41DD-8BEF-6243849383C0}" type="datetime1">
              <a:rPr lang="ru-RU"/>
              <a:pPr>
                <a:defRPr/>
              </a:pPr>
              <a:t>25.03.2015</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AB4FEA5F-61A5-4E0D-9E89-2B9FDF8BBF6C}" type="slidenum">
              <a:rPr lang="ru-RU"/>
              <a:pPr>
                <a:defRPr/>
              </a:pPr>
              <a:t>‹#›</a:t>
            </a:fld>
            <a:endParaRPr lang="ru-RU"/>
          </a:p>
        </p:txBody>
      </p:sp>
    </p:spTree>
    <p:extLst>
      <p:ext uri="{BB962C8B-B14F-4D97-AF65-F5344CB8AC3E}">
        <p14:creationId xmlns:p14="http://schemas.microsoft.com/office/powerpoint/2010/main" val="38636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0D8CF15D-A2C9-41A5-88CA-0D08F3BA3548}" type="datetime1">
              <a:rPr lang="ru-RU"/>
              <a:pPr>
                <a:defRPr/>
              </a:pPr>
              <a:t>25.03.2015</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FEB111A1-5A94-438E-926F-C9912F28EF8F}" type="slidenum">
              <a:rPr lang="ru-RU"/>
              <a:pPr>
                <a:defRPr/>
              </a:pPr>
              <a:t>‹#›</a:t>
            </a:fld>
            <a:endParaRPr lang="ru-RU"/>
          </a:p>
        </p:txBody>
      </p:sp>
    </p:spTree>
    <p:extLst>
      <p:ext uri="{BB962C8B-B14F-4D97-AF65-F5344CB8AC3E}">
        <p14:creationId xmlns:p14="http://schemas.microsoft.com/office/powerpoint/2010/main" val="1782264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2085" y="501731"/>
            <a:ext cx="5211798" cy="2135267"/>
          </a:xfrm>
        </p:spPr>
        <p:txBody>
          <a:bodyPr anchor="b"/>
          <a:lstStyle>
            <a:lvl1pPr algn="l">
              <a:defRPr sz="3599" b="1"/>
            </a:lvl1pPr>
          </a:lstStyle>
          <a:p>
            <a:r>
              <a:rPr lang="ru-RU" smtClean="0"/>
              <a:t>Образец заголовка</a:t>
            </a:r>
            <a:endParaRPr lang="ru-RU"/>
          </a:p>
        </p:txBody>
      </p:sp>
      <p:sp>
        <p:nvSpPr>
          <p:cNvPr id="3" name="Содержимое 2"/>
          <p:cNvSpPr>
            <a:spLocks noGrp="1"/>
          </p:cNvSpPr>
          <p:nvPr>
            <p:ph idx="1"/>
          </p:nvPr>
        </p:nvSpPr>
        <p:spPr>
          <a:xfrm>
            <a:off x="6193650" y="501731"/>
            <a:ext cx="8855931" cy="10755093"/>
          </a:xfrm>
        </p:spPr>
        <p:txBody>
          <a:bodyPr/>
          <a:lstStyle>
            <a:lvl1pPr>
              <a:defRPr sz="5701"/>
            </a:lvl1pPr>
            <a:lvl2pPr>
              <a:defRPr sz="5001"/>
            </a:lvl2pPr>
            <a:lvl3pPr>
              <a:defRPr sz="4299"/>
            </a:lvl3pPr>
            <a:lvl4pPr>
              <a:defRPr sz="3599"/>
            </a:lvl4pPr>
            <a:lvl5pPr>
              <a:defRPr sz="3599"/>
            </a:lvl5pPr>
            <a:lvl6pPr>
              <a:defRPr sz="3599"/>
            </a:lvl6pPr>
            <a:lvl7pPr>
              <a:defRPr sz="3599"/>
            </a:lvl7pPr>
            <a:lvl8pPr>
              <a:defRPr sz="3599"/>
            </a:lvl8pPr>
            <a:lvl9pPr>
              <a:defRPr sz="3599"/>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792085" y="2636997"/>
            <a:ext cx="5211798" cy="8619828"/>
          </a:xfrm>
        </p:spPr>
        <p:txBody>
          <a:bodyPr/>
          <a:lstStyle>
            <a:lvl1pPr marL="0" indent="0">
              <a:buNone/>
              <a:defRPr sz="2499"/>
            </a:lvl1pPr>
            <a:lvl2pPr marL="812626" indent="0">
              <a:buNone/>
              <a:defRPr sz="2100"/>
            </a:lvl2pPr>
            <a:lvl3pPr marL="1625254" indent="0">
              <a:buNone/>
              <a:defRPr sz="1799"/>
            </a:lvl3pPr>
            <a:lvl4pPr marL="2437879" indent="0">
              <a:buNone/>
              <a:defRPr sz="1601"/>
            </a:lvl4pPr>
            <a:lvl5pPr marL="3250505" indent="0">
              <a:buNone/>
              <a:defRPr sz="1601"/>
            </a:lvl5pPr>
            <a:lvl6pPr marL="4063133" indent="0">
              <a:buNone/>
              <a:defRPr sz="1601"/>
            </a:lvl6pPr>
            <a:lvl7pPr marL="4875759" indent="0">
              <a:buNone/>
              <a:defRPr sz="1601"/>
            </a:lvl7pPr>
            <a:lvl8pPr marL="5688384" indent="0">
              <a:buNone/>
              <a:defRPr sz="1601"/>
            </a:lvl8pPr>
            <a:lvl9pPr marL="6501012" indent="0">
              <a:buNone/>
              <a:defRPr sz="1601"/>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49E7E931-D653-4D36-AC8F-FF7E71A6E764}" type="datetime1">
              <a:rPr lang="ru-RU"/>
              <a:pPr>
                <a:defRPr/>
              </a:pPr>
              <a:t>25.03.2015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5ED99881-1181-48E0-81AD-C3A749EBD482}" type="slidenum">
              <a:rPr lang="ru-RU"/>
              <a:pPr>
                <a:defRPr/>
              </a:pPr>
              <a:t>‹#›</a:t>
            </a:fld>
            <a:endParaRPr lang="ru-RU"/>
          </a:p>
        </p:txBody>
      </p:sp>
    </p:spTree>
    <p:extLst>
      <p:ext uri="{BB962C8B-B14F-4D97-AF65-F5344CB8AC3E}">
        <p14:creationId xmlns:p14="http://schemas.microsoft.com/office/powerpoint/2010/main" val="779382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05078" y="8821109"/>
            <a:ext cx="9504998" cy="1041379"/>
          </a:xfrm>
        </p:spPr>
        <p:txBody>
          <a:bodyPr anchor="b"/>
          <a:lstStyle>
            <a:lvl1pPr algn="l">
              <a:defRPr sz="3599" b="1"/>
            </a:lvl1pPr>
          </a:lstStyle>
          <a:p>
            <a:r>
              <a:rPr lang="ru-RU" smtClean="0"/>
              <a:t>Образец заголовка</a:t>
            </a:r>
            <a:endParaRPr lang="ru-RU"/>
          </a:p>
        </p:txBody>
      </p:sp>
      <p:sp>
        <p:nvSpPr>
          <p:cNvPr id="3" name="Рисунок 2"/>
          <p:cNvSpPr>
            <a:spLocks noGrp="1"/>
          </p:cNvSpPr>
          <p:nvPr>
            <p:ph type="pic" idx="1"/>
          </p:nvPr>
        </p:nvSpPr>
        <p:spPr>
          <a:xfrm>
            <a:off x="3105078" y="1125976"/>
            <a:ext cx="9504998" cy="7560945"/>
          </a:xfrm>
        </p:spPr>
        <p:txBody>
          <a:bodyPr rtlCol="0">
            <a:normAutofit/>
          </a:bodyPr>
          <a:lstStyle>
            <a:lvl1pPr marL="0" indent="0">
              <a:buNone/>
              <a:defRPr sz="5701"/>
            </a:lvl1pPr>
            <a:lvl2pPr marL="812626" indent="0">
              <a:buNone/>
              <a:defRPr sz="5001"/>
            </a:lvl2pPr>
            <a:lvl3pPr marL="1625254" indent="0">
              <a:buNone/>
              <a:defRPr sz="4299"/>
            </a:lvl3pPr>
            <a:lvl4pPr marL="2437879" indent="0">
              <a:buNone/>
              <a:defRPr sz="3599"/>
            </a:lvl4pPr>
            <a:lvl5pPr marL="3250505" indent="0">
              <a:buNone/>
              <a:defRPr sz="3599"/>
            </a:lvl5pPr>
            <a:lvl6pPr marL="4063133" indent="0">
              <a:buNone/>
              <a:defRPr sz="3599"/>
            </a:lvl6pPr>
            <a:lvl7pPr marL="4875759" indent="0">
              <a:buNone/>
              <a:defRPr sz="3599"/>
            </a:lvl7pPr>
            <a:lvl8pPr marL="5688384" indent="0">
              <a:buNone/>
              <a:defRPr sz="3599"/>
            </a:lvl8pPr>
            <a:lvl9pPr marL="6501012" indent="0">
              <a:buNone/>
              <a:defRPr sz="3599"/>
            </a:lvl9pPr>
          </a:lstStyle>
          <a:p>
            <a:pPr lvl="0"/>
            <a:endParaRPr lang="ru-RU" noProof="0" smtClean="0"/>
          </a:p>
        </p:txBody>
      </p:sp>
      <p:sp>
        <p:nvSpPr>
          <p:cNvPr id="4" name="Текст 3"/>
          <p:cNvSpPr>
            <a:spLocks noGrp="1"/>
          </p:cNvSpPr>
          <p:nvPr>
            <p:ph type="body" sz="half" idx="2"/>
          </p:nvPr>
        </p:nvSpPr>
        <p:spPr>
          <a:xfrm>
            <a:off x="3105078" y="9862486"/>
            <a:ext cx="9504998" cy="1478936"/>
          </a:xfrm>
        </p:spPr>
        <p:txBody>
          <a:bodyPr/>
          <a:lstStyle>
            <a:lvl1pPr marL="0" indent="0">
              <a:buNone/>
              <a:defRPr sz="2499"/>
            </a:lvl1pPr>
            <a:lvl2pPr marL="812626" indent="0">
              <a:buNone/>
              <a:defRPr sz="2100"/>
            </a:lvl2pPr>
            <a:lvl3pPr marL="1625254" indent="0">
              <a:buNone/>
              <a:defRPr sz="1799"/>
            </a:lvl3pPr>
            <a:lvl4pPr marL="2437879" indent="0">
              <a:buNone/>
              <a:defRPr sz="1601"/>
            </a:lvl4pPr>
            <a:lvl5pPr marL="3250505" indent="0">
              <a:buNone/>
              <a:defRPr sz="1601"/>
            </a:lvl5pPr>
            <a:lvl6pPr marL="4063133" indent="0">
              <a:buNone/>
              <a:defRPr sz="1601"/>
            </a:lvl6pPr>
            <a:lvl7pPr marL="4875759" indent="0">
              <a:buNone/>
              <a:defRPr sz="1601"/>
            </a:lvl7pPr>
            <a:lvl8pPr marL="5688384" indent="0">
              <a:buNone/>
              <a:defRPr sz="1601"/>
            </a:lvl8pPr>
            <a:lvl9pPr marL="6501012" indent="0">
              <a:buNone/>
              <a:defRPr sz="1601"/>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8C729102-D288-468C-B8FB-085B924DFBF2}" type="datetime1">
              <a:rPr lang="ru-RU"/>
              <a:pPr>
                <a:defRPr/>
              </a:pPr>
              <a:t>25.03.2015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94A092B-8A3C-4DE5-8189-101C4C4A7D6F}" type="slidenum">
              <a:rPr lang="ru-RU"/>
              <a:pPr>
                <a:defRPr/>
              </a:pPr>
              <a:t>‹#›</a:t>
            </a:fld>
            <a:endParaRPr lang="ru-RU"/>
          </a:p>
        </p:txBody>
      </p:sp>
    </p:spTree>
    <p:extLst>
      <p:ext uri="{BB962C8B-B14F-4D97-AF65-F5344CB8AC3E}">
        <p14:creationId xmlns:p14="http://schemas.microsoft.com/office/powerpoint/2010/main" val="2540865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792163" y="504825"/>
            <a:ext cx="14257337"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25" tIns="81263" rIns="162525" bIns="81263"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792163" y="2940050"/>
            <a:ext cx="14257337" cy="831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25" tIns="81263" rIns="162525" bIns="81263"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792163" y="11679238"/>
            <a:ext cx="3695700" cy="671512"/>
          </a:xfrm>
          <a:prstGeom prst="rect">
            <a:avLst/>
          </a:prstGeom>
        </p:spPr>
        <p:txBody>
          <a:bodyPr vert="horz" lIns="162525" tIns="81263" rIns="162525" bIns="81263" rtlCol="0" anchor="ctr"/>
          <a:lstStyle>
            <a:lvl1pPr algn="l" eaLnBrk="1" fontAlgn="auto" hangingPunct="1">
              <a:spcBef>
                <a:spcPts val="0"/>
              </a:spcBef>
              <a:spcAft>
                <a:spcPts val="0"/>
              </a:spcAft>
              <a:defRPr sz="2100">
                <a:solidFill>
                  <a:prstClr val="black">
                    <a:tint val="75000"/>
                  </a:prstClr>
                </a:solidFill>
                <a:latin typeface="+mn-lt"/>
              </a:defRPr>
            </a:lvl1pPr>
          </a:lstStyle>
          <a:p>
            <a:pPr>
              <a:defRPr/>
            </a:pPr>
            <a:fld id="{FFBF4AC9-E01B-4A13-AB08-A53DCB05F3BD}" type="datetime1">
              <a:rPr lang="ru-RU"/>
              <a:pPr>
                <a:defRPr/>
              </a:pPr>
              <a:t>25.03.2015</a:t>
            </a:fld>
            <a:endParaRPr lang="ru-RU"/>
          </a:p>
        </p:txBody>
      </p:sp>
      <p:sp>
        <p:nvSpPr>
          <p:cNvPr id="5" name="Нижний колонтитул 4"/>
          <p:cNvSpPr>
            <a:spLocks noGrp="1"/>
          </p:cNvSpPr>
          <p:nvPr>
            <p:ph type="ftr" sz="quarter" idx="3"/>
          </p:nvPr>
        </p:nvSpPr>
        <p:spPr>
          <a:xfrm>
            <a:off x="5411788" y="11679238"/>
            <a:ext cx="5018087" cy="671512"/>
          </a:xfrm>
          <a:prstGeom prst="rect">
            <a:avLst/>
          </a:prstGeom>
        </p:spPr>
        <p:txBody>
          <a:bodyPr vert="horz" lIns="162525" tIns="81263" rIns="162525" bIns="81263" rtlCol="0" anchor="ctr"/>
          <a:lstStyle>
            <a:lvl1pPr algn="ctr" eaLnBrk="1" fontAlgn="auto" hangingPunct="1">
              <a:spcBef>
                <a:spcPts val="0"/>
              </a:spcBef>
              <a:spcAft>
                <a:spcPts val="0"/>
              </a:spcAft>
              <a:defRPr sz="2100">
                <a:solidFill>
                  <a:prstClr val="black">
                    <a:tint val="75000"/>
                  </a:prstClr>
                </a:solidFill>
                <a:latin typeface="+mn-lt"/>
              </a:defRPr>
            </a:lvl1pPr>
          </a:lstStyle>
          <a:p>
            <a:pPr>
              <a:defRPr/>
            </a:pPr>
            <a:endParaRPr lang="ru-RU"/>
          </a:p>
        </p:txBody>
      </p:sp>
      <p:sp>
        <p:nvSpPr>
          <p:cNvPr id="6" name="Номер слайда 5"/>
          <p:cNvSpPr>
            <a:spLocks noGrp="1"/>
          </p:cNvSpPr>
          <p:nvPr>
            <p:ph type="sldNum" sz="quarter" idx="4"/>
          </p:nvPr>
        </p:nvSpPr>
        <p:spPr>
          <a:xfrm>
            <a:off x="11353800" y="11679238"/>
            <a:ext cx="3695700" cy="671512"/>
          </a:xfrm>
          <a:prstGeom prst="rect">
            <a:avLst/>
          </a:prstGeom>
        </p:spPr>
        <p:txBody>
          <a:bodyPr vert="horz" wrap="square" lIns="162525" tIns="81263" rIns="162525" bIns="81263" numCol="1" anchor="ctr" anchorCtr="0" compatLnSpc="1">
            <a:prstTxWarp prst="textNoShape">
              <a:avLst/>
            </a:prstTxWarp>
          </a:bodyPr>
          <a:lstStyle>
            <a:lvl1pPr algn="r" eaLnBrk="1" hangingPunct="1">
              <a:defRPr sz="2100">
                <a:solidFill>
                  <a:srgbClr val="898989"/>
                </a:solidFill>
                <a:latin typeface="Calibri" panose="020F0502020204030204" pitchFamily="34" charset="0"/>
              </a:defRPr>
            </a:lvl1pPr>
          </a:lstStyle>
          <a:p>
            <a:pPr>
              <a:defRPr/>
            </a:pPr>
            <a:fld id="{F4A88EC5-DB6B-49EA-964E-04A75BA3901E}"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90139" r:id="rId1"/>
    <p:sldLayoutId id="2147490140" r:id="rId2"/>
    <p:sldLayoutId id="2147490141" r:id="rId3"/>
    <p:sldLayoutId id="2147490131" r:id="rId4"/>
    <p:sldLayoutId id="2147490132" r:id="rId5"/>
    <p:sldLayoutId id="2147490133" r:id="rId6"/>
    <p:sldLayoutId id="2147490134" r:id="rId7"/>
    <p:sldLayoutId id="2147490135" r:id="rId8"/>
    <p:sldLayoutId id="2147490136" r:id="rId9"/>
    <p:sldLayoutId id="2147490137" r:id="rId10"/>
    <p:sldLayoutId id="2147490138" r:id="rId11"/>
    <p:sldLayoutId id="2147490142" r:id="rId12"/>
  </p:sldLayoutIdLst>
  <p:timing>
    <p:tnLst>
      <p:par>
        <p:cTn id="1" dur="indefinite" restart="never" nodeType="tmRoot"/>
      </p:par>
    </p:tnLst>
  </p:timing>
  <p:hf hdr="0" dt="0"/>
  <p:txStyles>
    <p:titleStyle>
      <a:lvl1pPr algn="ctr" rtl="0" eaLnBrk="0" fontAlgn="base" hangingPunct="0">
        <a:spcBef>
          <a:spcPct val="0"/>
        </a:spcBef>
        <a:spcAft>
          <a:spcPct val="0"/>
        </a:spcAft>
        <a:defRPr sz="7800" kern="1200">
          <a:solidFill>
            <a:schemeClr val="tx1"/>
          </a:solidFill>
          <a:latin typeface="+mj-lt"/>
          <a:ea typeface="+mj-ea"/>
          <a:cs typeface="+mj-cs"/>
        </a:defRPr>
      </a:lvl1pPr>
      <a:lvl2pPr algn="ctr" rtl="0" eaLnBrk="0" fontAlgn="base" hangingPunct="0">
        <a:spcBef>
          <a:spcPct val="0"/>
        </a:spcBef>
        <a:spcAft>
          <a:spcPct val="0"/>
        </a:spcAft>
        <a:defRPr sz="7800">
          <a:solidFill>
            <a:schemeClr val="tx1"/>
          </a:solidFill>
          <a:latin typeface="Calibri" pitchFamily="34" charset="0"/>
        </a:defRPr>
      </a:lvl2pPr>
      <a:lvl3pPr algn="ctr" rtl="0" eaLnBrk="0" fontAlgn="base" hangingPunct="0">
        <a:spcBef>
          <a:spcPct val="0"/>
        </a:spcBef>
        <a:spcAft>
          <a:spcPct val="0"/>
        </a:spcAft>
        <a:defRPr sz="7800">
          <a:solidFill>
            <a:schemeClr val="tx1"/>
          </a:solidFill>
          <a:latin typeface="Calibri" pitchFamily="34" charset="0"/>
        </a:defRPr>
      </a:lvl3pPr>
      <a:lvl4pPr algn="ctr" rtl="0" eaLnBrk="0" fontAlgn="base" hangingPunct="0">
        <a:spcBef>
          <a:spcPct val="0"/>
        </a:spcBef>
        <a:spcAft>
          <a:spcPct val="0"/>
        </a:spcAft>
        <a:defRPr sz="7800">
          <a:solidFill>
            <a:schemeClr val="tx1"/>
          </a:solidFill>
          <a:latin typeface="Calibri" pitchFamily="34" charset="0"/>
        </a:defRPr>
      </a:lvl4pPr>
      <a:lvl5pPr algn="ctr" rtl="0" eaLnBrk="0" fontAlgn="base" hangingPunct="0">
        <a:spcBef>
          <a:spcPct val="0"/>
        </a:spcBef>
        <a:spcAft>
          <a:spcPct val="0"/>
        </a:spcAft>
        <a:defRPr sz="7800">
          <a:solidFill>
            <a:schemeClr val="tx1"/>
          </a:solidFill>
          <a:latin typeface="Calibri" pitchFamily="34" charset="0"/>
        </a:defRPr>
      </a:lvl5pPr>
      <a:lvl6pPr marL="812626" algn="ctr" rtl="0" fontAlgn="base">
        <a:spcBef>
          <a:spcPct val="0"/>
        </a:spcBef>
        <a:spcAft>
          <a:spcPct val="0"/>
        </a:spcAft>
        <a:defRPr sz="7801">
          <a:solidFill>
            <a:schemeClr val="tx1"/>
          </a:solidFill>
          <a:latin typeface="Calibri" pitchFamily="34" charset="0"/>
        </a:defRPr>
      </a:lvl6pPr>
      <a:lvl7pPr marL="1625254" algn="ctr" rtl="0" fontAlgn="base">
        <a:spcBef>
          <a:spcPct val="0"/>
        </a:spcBef>
        <a:spcAft>
          <a:spcPct val="0"/>
        </a:spcAft>
        <a:defRPr sz="7801">
          <a:solidFill>
            <a:schemeClr val="tx1"/>
          </a:solidFill>
          <a:latin typeface="Calibri" pitchFamily="34" charset="0"/>
        </a:defRPr>
      </a:lvl7pPr>
      <a:lvl8pPr marL="2437879" algn="ctr" rtl="0" fontAlgn="base">
        <a:spcBef>
          <a:spcPct val="0"/>
        </a:spcBef>
        <a:spcAft>
          <a:spcPct val="0"/>
        </a:spcAft>
        <a:defRPr sz="7801">
          <a:solidFill>
            <a:schemeClr val="tx1"/>
          </a:solidFill>
          <a:latin typeface="Calibri" pitchFamily="34" charset="0"/>
        </a:defRPr>
      </a:lvl8pPr>
      <a:lvl9pPr marL="3250505" algn="ctr" rtl="0" fontAlgn="base">
        <a:spcBef>
          <a:spcPct val="0"/>
        </a:spcBef>
        <a:spcAft>
          <a:spcPct val="0"/>
        </a:spcAft>
        <a:defRPr sz="7801">
          <a:solidFill>
            <a:schemeClr val="tx1"/>
          </a:solidFill>
          <a:latin typeface="Calibri" pitchFamily="34" charset="0"/>
        </a:defRPr>
      </a:lvl9pPr>
    </p:titleStyle>
    <p:bodyStyle>
      <a:lvl1pPr marL="608013" indent="-608013" algn="l" rtl="0" eaLnBrk="0" fontAlgn="base" hangingPunct="0">
        <a:spcBef>
          <a:spcPct val="20000"/>
        </a:spcBef>
        <a:spcAft>
          <a:spcPct val="0"/>
        </a:spcAft>
        <a:buFont typeface="Arial" panose="020B0604020202020204" pitchFamily="34" charset="0"/>
        <a:buChar char="•"/>
        <a:defRPr sz="5700" kern="1200">
          <a:solidFill>
            <a:schemeClr val="tx1"/>
          </a:solidFill>
          <a:latin typeface="+mn-lt"/>
          <a:ea typeface="+mn-ea"/>
          <a:cs typeface="+mn-cs"/>
        </a:defRPr>
      </a:lvl1pPr>
      <a:lvl2pPr marL="1317625" indent="-504825" algn="l" rtl="0" eaLnBrk="0" fontAlgn="base" hangingPunct="0">
        <a:spcBef>
          <a:spcPct val="20000"/>
        </a:spcBef>
        <a:spcAft>
          <a:spcPct val="0"/>
        </a:spcAft>
        <a:buFont typeface="Arial" panose="020B0604020202020204" pitchFamily="34" charset="0"/>
        <a:buChar char="–"/>
        <a:defRPr sz="5000" kern="1200">
          <a:solidFill>
            <a:schemeClr val="tx1"/>
          </a:solidFill>
          <a:latin typeface="+mn-lt"/>
          <a:ea typeface="+mn-ea"/>
          <a:cs typeface="+mn-cs"/>
        </a:defRPr>
      </a:lvl2pPr>
      <a:lvl3pPr marL="2028825" indent="-404813"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3pPr>
      <a:lvl4pPr marL="2841625" indent="-404813" algn="l" rtl="0" eaLnBrk="0" fontAlgn="base" hangingPunct="0">
        <a:spcBef>
          <a:spcPct val="20000"/>
        </a:spcBef>
        <a:spcAft>
          <a:spcPct val="0"/>
        </a:spcAft>
        <a:buFont typeface="Arial" panose="020B0604020202020204" pitchFamily="34" charset="0"/>
        <a:buChar char="–"/>
        <a:defRPr sz="3500" kern="1200">
          <a:solidFill>
            <a:schemeClr val="tx1"/>
          </a:solidFill>
          <a:latin typeface="+mn-lt"/>
          <a:ea typeface="+mn-ea"/>
          <a:cs typeface="+mn-cs"/>
        </a:defRPr>
      </a:lvl4pPr>
      <a:lvl5pPr marL="3654425" indent="-404813" algn="l" rtl="0" eaLnBrk="0" fontAlgn="base" hangingPunct="0">
        <a:spcBef>
          <a:spcPct val="20000"/>
        </a:spcBef>
        <a:spcAft>
          <a:spcPct val="0"/>
        </a:spcAft>
        <a:buFont typeface="Arial" panose="020B0604020202020204" pitchFamily="34" charset="0"/>
        <a:buChar char="»"/>
        <a:defRPr sz="3500" kern="1200">
          <a:solidFill>
            <a:schemeClr val="tx1"/>
          </a:solidFill>
          <a:latin typeface="+mn-lt"/>
          <a:ea typeface="+mn-ea"/>
          <a:cs typeface="+mn-cs"/>
        </a:defRPr>
      </a:lvl5pPr>
      <a:lvl6pPr marL="4469446" indent="-406313" algn="l" defTabSz="1625254" rtl="0" eaLnBrk="1" latinLnBrk="0" hangingPunct="1">
        <a:spcBef>
          <a:spcPct val="20000"/>
        </a:spcBef>
        <a:buFont typeface="Arial" pitchFamily="34" charset="0"/>
        <a:buChar char="•"/>
        <a:defRPr sz="3599" kern="1200">
          <a:solidFill>
            <a:schemeClr val="tx1"/>
          </a:solidFill>
          <a:latin typeface="+mn-lt"/>
          <a:ea typeface="+mn-ea"/>
          <a:cs typeface="+mn-cs"/>
        </a:defRPr>
      </a:lvl6pPr>
      <a:lvl7pPr marL="5282071" indent="-406313" algn="l" defTabSz="1625254" rtl="0" eaLnBrk="1" latinLnBrk="0" hangingPunct="1">
        <a:spcBef>
          <a:spcPct val="20000"/>
        </a:spcBef>
        <a:buFont typeface="Arial" pitchFamily="34" charset="0"/>
        <a:buChar char="•"/>
        <a:defRPr sz="3599" kern="1200">
          <a:solidFill>
            <a:schemeClr val="tx1"/>
          </a:solidFill>
          <a:latin typeface="+mn-lt"/>
          <a:ea typeface="+mn-ea"/>
          <a:cs typeface="+mn-cs"/>
        </a:defRPr>
      </a:lvl7pPr>
      <a:lvl8pPr marL="6094699" indent="-406313" algn="l" defTabSz="1625254" rtl="0" eaLnBrk="1" latinLnBrk="0" hangingPunct="1">
        <a:spcBef>
          <a:spcPct val="20000"/>
        </a:spcBef>
        <a:buFont typeface="Arial" pitchFamily="34" charset="0"/>
        <a:buChar char="•"/>
        <a:defRPr sz="3599" kern="1200">
          <a:solidFill>
            <a:schemeClr val="tx1"/>
          </a:solidFill>
          <a:latin typeface="+mn-lt"/>
          <a:ea typeface="+mn-ea"/>
          <a:cs typeface="+mn-cs"/>
        </a:defRPr>
      </a:lvl8pPr>
      <a:lvl9pPr marL="6907325" indent="-406313" algn="l" defTabSz="1625254" rtl="0" eaLnBrk="1" latinLnBrk="0" hangingPunct="1">
        <a:spcBef>
          <a:spcPct val="20000"/>
        </a:spcBef>
        <a:buFont typeface="Arial" pitchFamily="34" charset="0"/>
        <a:buChar char="•"/>
        <a:defRPr sz="3599" kern="1200">
          <a:solidFill>
            <a:schemeClr val="tx1"/>
          </a:solidFill>
          <a:latin typeface="+mn-lt"/>
          <a:ea typeface="+mn-ea"/>
          <a:cs typeface="+mn-cs"/>
        </a:defRPr>
      </a:lvl9pPr>
    </p:bodyStyle>
    <p:otherStyle>
      <a:defPPr>
        <a:defRPr lang="ru-RU"/>
      </a:defPPr>
      <a:lvl1pPr marL="0" algn="l" defTabSz="1625254" rtl="0" eaLnBrk="1" latinLnBrk="0" hangingPunct="1">
        <a:defRPr sz="3199" kern="1200">
          <a:solidFill>
            <a:schemeClr val="tx1"/>
          </a:solidFill>
          <a:latin typeface="+mn-lt"/>
          <a:ea typeface="+mn-ea"/>
          <a:cs typeface="+mn-cs"/>
        </a:defRPr>
      </a:lvl1pPr>
      <a:lvl2pPr marL="812626" algn="l" defTabSz="1625254" rtl="0" eaLnBrk="1" latinLnBrk="0" hangingPunct="1">
        <a:defRPr sz="3199" kern="1200">
          <a:solidFill>
            <a:schemeClr val="tx1"/>
          </a:solidFill>
          <a:latin typeface="+mn-lt"/>
          <a:ea typeface="+mn-ea"/>
          <a:cs typeface="+mn-cs"/>
        </a:defRPr>
      </a:lvl2pPr>
      <a:lvl3pPr marL="1625254" algn="l" defTabSz="1625254" rtl="0" eaLnBrk="1" latinLnBrk="0" hangingPunct="1">
        <a:defRPr sz="3199" kern="1200">
          <a:solidFill>
            <a:schemeClr val="tx1"/>
          </a:solidFill>
          <a:latin typeface="+mn-lt"/>
          <a:ea typeface="+mn-ea"/>
          <a:cs typeface="+mn-cs"/>
        </a:defRPr>
      </a:lvl3pPr>
      <a:lvl4pPr marL="2437879" algn="l" defTabSz="1625254" rtl="0" eaLnBrk="1" latinLnBrk="0" hangingPunct="1">
        <a:defRPr sz="3199" kern="1200">
          <a:solidFill>
            <a:schemeClr val="tx1"/>
          </a:solidFill>
          <a:latin typeface="+mn-lt"/>
          <a:ea typeface="+mn-ea"/>
          <a:cs typeface="+mn-cs"/>
        </a:defRPr>
      </a:lvl4pPr>
      <a:lvl5pPr marL="3250505" algn="l" defTabSz="1625254" rtl="0" eaLnBrk="1" latinLnBrk="0" hangingPunct="1">
        <a:defRPr sz="3199" kern="1200">
          <a:solidFill>
            <a:schemeClr val="tx1"/>
          </a:solidFill>
          <a:latin typeface="+mn-lt"/>
          <a:ea typeface="+mn-ea"/>
          <a:cs typeface="+mn-cs"/>
        </a:defRPr>
      </a:lvl5pPr>
      <a:lvl6pPr marL="4063133" algn="l" defTabSz="1625254" rtl="0" eaLnBrk="1" latinLnBrk="0" hangingPunct="1">
        <a:defRPr sz="3199" kern="1200">
          <a:solidFill>
            <a:schemeClr val="tx1"/>
          </a:solidFill>
          <a:latin typeface="+mn-lt"/>
          <a:ea typeface="+mn-ea"/>
          <a:cs typeface="+mn-cs"/>
        </a:defRPr>
      </a:lvl6pPr>
      <a:lvl7pPr marL="4875759" algn="l" defTabSz="1625254" rtl="0" eaLnBrk="1" latinLnBrk="0" hangingPunct="1">
        <a:defRPr sz="3199" kern="1200">
          <a:solidFill>
            <a:schemeClr val="tx1"/>
          </a:solidFill>
          <a:latin typeface="+mn-lt"/>
          <a:ea typeface="+mn-ea"/>
          <a:cs typeface="+mn-cs"/>
        </a:defRPr>
      </a:lvl7pPr>
      <a:lvl8pPr marL="5688384" algn="l" defTabSz="1625254" rtl="0" eaLnBrk="1" latinLnBrk="0" hangingPunct="1">
        <a:defRPr sz="3199" kern="1200">
          <a:solidFill>
            <a:schemeClr val="tx1"/>
          </a:solidFill>
          <a:latin typeface="+mn-lt"/>
          <a:ea typeface="+mn-ea"/>
          <a:cs typeface="+mn-cs"/>
        </a:defRPr>
      </a:lvl8pPr>
      <a:lvl9pPr marL="6501012" algn="l" defTabSz="1625254" rtl="0" eaLnBrk="1" latinLnBrk="0" hangingPunct="1">
        <a:defRPr sz="31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g"/><Relationship Id="rId2" Type="http://schemas.openxmlformats.org/officeDocument/2006/relationships/image" Target="../media/image46.jpeg"/><Relationship Id="rId1" Type="http://schemas.openxmlformats.org/officeDocument/2006/relationships/slideLayout" Target="../slideLayouts/slideLayout3.xml"/><Relationship Id="rId6" Type="http://schemas.openxmlformats.org/officeDocument/2006/relationships/image" Target="../media/image50.jp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g"/><Relationship Id="rId4" Type="http://schemas.openxmlformats.org/officeDocument/2006/relationships/image" Target="../media/image48.jpeg"/><Relationship Id="rId9"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3.xml"/><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3.xml"/><Relationship Id="rId1" Type="http://schemas.openxmlformats.org/officeDocument/2006/relationships/themeOverride" Target="../theme/themeOverride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_rels/slide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5570" y="9936102"/>
            <a:ext cx="15166093" cy="2234458"/>
          </a:xfrm>
          <a:prstGeom prst="rect">
            <a:avLst/>
          </a:prstGeom>
          <a:noFill/>
        </p:spPr>
        <p:txBody>
          <a:bodyPr wrap="square" rtlCol="0">
            <a:spAutoFit/>
          </a:bodyPr>
          <a:lstStyle/>
          <a:p>
            <a:pPr>
              <a:lnSpc>
                <a:spcPct val="120000"/>
              </a:lnSpc>
            </a:pPr>
            <a:r>
              <a:rPr lang="ru-RU" sz="3600" dirty="0">
                <a:solidFill>
                  <a:srgbClr val="010066"/>
                </a:solidFill>
                <a:latin typeface="Impact" panose="020B0806030902050204" pitchFamily="34" charset="0"/>
              </a:rPr>
              <a:t>Нагрузки и воздействия на АЭ. Требования к элементам конструкции АЭ. Типовые решения. Требования к размещению </a:t>
            </a:r>
            <a:r>
              <a:rPr lang="ru-RU" sz="3600" dirty="0" smtClean="0">
                <a:solidFill>
                  <a:srgbClr val="010066"/>
                </a:solidFill>
                <a:latin typeface="Impact" panose="020B0806030902050204" pitchFamily="34" charset="0"/>
              </a:rPr>
              <a:t>АЭ.</a:t>
            </a:r>
            <a:endParaRPr lang="en-US" sz="1400" dirty="0" smtClean="0">
              <a:solidFill>
                <a:srgbClr val="010066"/>
              </a:solidFill>
              <a:latin typeface="Impact" panose="020B0806030902050204" pitchFamily="34" charset="0"/>
            </a:endParaRPr>
          </a:p>
          <a:p>
            <a:pPr>
              <a:lnSpc>
                <a:spcPct val="120000"/>
              </a:lnSpc>
            </a:pPr>
            <a:r>
              <a:rPr lang="ru-RU" sz="2200" dirty="0" smtClean="0">
                <a:solidFill>
                  <a:srgbClr val="356198"/>
                </a:solidFill>
                <a:latin typeface="Impact" panose="020B0806030902050204" pitchFamily="34" charset="0"/>
              </a:rPr>
              <a:t>Докладчик – </a:t>
            </a:r>
            <a:r>
              <a:rPr lang="ru-RU" sz="2200" dirty="0">
                <a:solidFill>
                  <a:srgbClr val="356198"/>
                </a:solidFill>
                <a:latin typeface="Impact" panose="020B0806030902050204" pitchFamily="34" charset="0"/>
              </a:rPr>
              <a:t>: </a:t>
            </a:r>
            <a:r>
              <a:rPr lang="ru-RU" sz="2200" dirty="0" err="1">
                <a:solidFill>
                  <a:srgbClr val="356198"/>
                </a:solidFill>
                <a:latin typeface="Impact" panose="020B0806030902050204" pitchFamily="34" charset="0"/>
              </a:rPr>
              <a:t>Бужинский</a:t>
            </a:r>
            <a:r>
              <a:rPr lang="ru-RU" sz="2200" dirty="0">
                <a:solidFill>
                  <a:srgbClr val="356198"/>
                </a:solidFill>
                <a:latin typeface="Impact" panose="020B0806030902050204" pitchFamily="34" charset="0"/>
              </a:rPr>
              <a:t> Константин </a:t>
            </a:r>
            <a:r>
              <a:rPr lang="ru-RU" sz="2200" dirty="0" smtClean="0">
                <a:solidFill>
                  <a:srgbClr val="356198"/>
                </a:solidFill>
                <a:latin typeface="Impact" panose="020B0806030902050204" pitchFamily="34" charset="0"/>
              </a:rPr>
              <a:t>Владимирович</a:t>
            </a:r>
            <a:endParaRPr lang="en-US" sz="2200" dirty="0" smtClean="0">
              <a:solidFill>
                <a:srgbClr val="356198"/>
              </a:solidFill>
              <a:latin typeface="Impact" panose="020B0806030902050204" pitchFamily="34" charset="0"/>
            </a:endParaRPr>
          </a:p>
          <a:p>
            <a:pPr>
              <a:lnSpc>
                <a:spcPct val="120000"/>
              </a:lnSpc>
            </a:pPr>
            <a:r>
              <a:rPr lang="ru-RU" sz="2200" dirty="0">
                <a:solidFill>
                  <a:srgbClr val="356198"/>
                </a:solidFill>
                <a:latin typeface="Impact" panose="020B0806030902050204" pitchFamily="34" charset="0"/>
              </a:rPr>
              <a:t>главный инженер ООО "Институт акустических конструкций"</a:t>
            </a:r>
            <a:endParaRPr lang="ru-RU" sz="2200" dirty="0" smtClean="0">
              <a:solidFill>
                <a:srgbClr val="356198"/>
              </a:solidFill>
              <a:latin typeface="Impact" panose="020B0806030902050204" pitchFamily="34" charset="0"/>
            </a:endParaRPr>
          </a:p>
        </p:txBody>
      </p:sp>
      <p:sp>
        <p:nvSpPr>
          <p:cNvPr id="3" name="TextBox 2"/>
          <p:cNvSpPr txBox="1"/>
          <p:nvPr/>
        </p:nvSpPr>
        <p:spPr>
          <a:xfrm>
            <a:off x="7504388" y="5123841"/>
            <a:ext cx="4207714" cy="769441"/>
          </a:xfrm>
          <a:prstGeom prst="rect">
            <a:avLst/>
          </a:prstGeom>
          <a:noFill/>
        </p:spPr>
        <p:txBody>
          <a:bodyPr wrap="square" rtlCol="0">
            <a:spAutoFit/>
          </a:bodyPr>
          <a:lstStyle/>
          <a:p>
            <a:pPr algn="l"/>
            <a:r>
              <a:rPr lang="ru-RU" sz="4400" spc="300" dirty="0" smtClean="0">
                <a:solidFill>
                  <a:schemeClr val="bg1"/>
                </a:solidFill>
                <a:latin typeface="Impact" panose="020B0806030902050204" pitchFamily="34" charset="0"/>
              </a:rPr>
              <a:t>СТО </a:t>
            </a:r>
            <a:r>
              <a:rPr lang="ru-RU" sz="4400" spc="300" dirty="0" err="1" smtClean="0">
                <a:solidFill>
                  <a:schemeClr val="bg1"/>
                </a:solidFill>
                <a:latin typeface="Impact" panose="020B0806030902050204" pitchFamily="34" charset="0"/>
              </a:rPr>
              <a:t>АВТОДОР</a:t>
            </a:r>
            <a:endParaRPr lang="ru-RU" sz="4400" spc="300" dirty="0" smtClean="0">
              <a:solidFill>
                <a:schemeClr val="bg1"/>
              </a:solidFill>
              <a:latin typeface="Impact" panose="020B080603090205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Прямоугольник 1"/>
              <p:cNvSpPr>
                <a:spLocks noChangeArrowheads="1"/>
              </p:cNvSpPr>
              <p:nvPr/>
            </p:nvSpPr>
            <p:spPr bwMode="auto">
              <a:xfrm>
                <a:off x="1818982" y="2171700"/>
                <a:ext cx="13054113" cy="9239250"/>
              </a:xfrm>
              <a:prstGeom prst="rect">
                <a:avLst/>
              </a:prstGeom>
              <a:solidFill>
                <a:srgbClr val="C6C4C5"/>
              </a:solidFill>
              <a:ln w="9525" algn="ctr">
                <a:noFill/>
                <a:miter lim="800000"/>
                <a:headEnd/>
                <a:tailEnd/>
              </a:ln>
            </p:spPr>
            <p:txBody>
              <a:bodyPr lIns="166282" tIns="0" rIns="166282" bIns="0" anchor="ctr"/>
              <a:lstStyle/>
              <a:p>
                <a:pPr marL="104513" indent="23207" fontAlgn="auto">
                  <a:lnSpc>
                    <a:spcPct val="200000"/>
                  </a:lnSpc>
                  <a:spcBef>
                    <a:spcPts val="0"/>
                  </a:spcBef>
                  <a:spcAft>
                    <a:spcPts val="0"/>
                  </a:spcAft>
                  <a:defRPr/>
                </a:pPr>
                <a14:m>
                  <m:oMath xmlns:m="http://schemas.openxmlformats.org/officeDocument/2006/math">
                    <m:sSub>
                      <m:sSubPr>
                        <m:ctrlPr>
                          <a:rPr lang="pt-BR" sz="1900" b="1" i="1" kern="0" smtClean="0">
                            <a:solidFill>
                              <a:prstClr val="black">
                                <a:lumMod val="95000"/>
                                <a:lumOff val="5000"/>
                              </a:prstClr>
                            </a:solidFill>
                            <a:latin typeface="Cambria Math" panose="02040503050406030204" pitchFamily="18" charset="0"/>
                          </a:rPr>
                        </m:ctrlPr>
                      </m:sSubPr>
                      <m:e>
                        <m:r>
                          <a:rPr lang="en-US" sz="1900" b="1" i="1" kern="0">
                            <a:solidFill>
                              <a:prstClr val="black">
                                <a:lumMod val="95000"/>
                                <a:lumOff val="5000"/>
                              </a:prstClr>
                            </a:solidFill>
                            <a:latin typeface="Cambria Math" panose="02040503050406030204" pitchFamily="18" charset="0"/>
                          </a:rPr>
                          <m:t>𝒘</m:t>
                        </m:r>
                      </m:e>
                      <m:sub>
                        <m:r>
                          <a:rPr lang="en-US" sz="1900" b="1" i="1" kern="0" smtClean="0">
                            <a:solidFill>
                              <a:prstClr val="black">
                                <a:lumMod val="95000"/>
                                <a:lumOff val="5000"/>
                              </a:prstClr>
                            </a:solidFill>
                            <a:latin typeface="Cambria Math" panose="02040503050406030204" pitchFamily="18" charset="0"/>
                          </a:rPr>
                          <m:t>𝒏</m:t>
                        </m:r>
                      </m:sub>
                    </m:sSub>
                  </m:oMath>
                </a14:m>
                <a:r>
                  <a:rPr lang="ru-RU" sz="1900" b="1" kern="0" dirty="0" smtClean="0">
                    <a:solidFill>
                      <a:prstClr val="black">
                        <a:lumMod val="95000"/>
                        <a:lumOff val="5000"/>
                      </a:prstClr>
                    </a:solidFill>
                    <a:latin typeface="Arial" charset="0"/>
                  </a:rPr>
                  <a:t>=</a:t>
                </a:r>
                <a14:m>
                  <m:oMath xmlns:m="http://schemas.openxmlformats.org/officeDocument/2006/math">
                    <m:sSub>
                      <m:sSubPr>
                        <m:ctrlPr>
                          <a:rPr lang="pt-BR" sz="1900" b="1" i="1" kern="0">
                            <a:solidFill>
                              <a:prstClr val="black">
                                <a:lumMod val="95000"/>
                                <a:lumOff val="5000"/>
                              </a:prstClr>
                            </a:solidFill>
                            <a:latin typeface="Cambria Math" panose="02040503050406030204" pitchFamily="18" charset="0"/>
                          </a:rPr>
                        </m:ctrlPr>
                      </m:sSubPr>
                      <m:e>
                        <m:r>
                          <a:rPr lang="en-US" sz="1900" b="1" i="1" kern="0" smtClean="0">
                            <a:solidFill>
                              <a:prstClr val="black">
                                <a:lumMod val="95000"/>
                                <a:lumOff val="5000"/>
                              </a:prstClr>
                            </a:solidFill>
                            <a:latin typeface="Cambria Math" panose="02040503050406030204" pitchFamily="18" charset="0"/>
                          </a:rPr>
                          <m:t>𝒘</m:t>
                        </m:r>
                      </m:e>
                      <m:sub>
                        <m:r>
                          <a:rPr lang="en-US" sz="1900" b="1" i="1" kern="0" smtClean="0">
                            <a:solidFill>
                              <a:prstClr val="black">
                                <a:lumMod val="95000"/>
                                <a:lumOff val="5000"/>
                              </a:prstClr>
                            </a:solidFill>
                            <a:latin typeface="Cambria Math" panose="02040503050406030204" pitchFamily="18" charset="0"/>
                          </a:rPr>
                          <m:t>𝒎</m:t>
                        </m:r>
                      </m:sub>
                    </m:sSub>
                  </m:oMath>
                </a14:m>
                <a:r>
                  <a:rPr lang="ru-RU" sz="1900" b="1" kern="0" dirty="0" smtClean="0">
                    <a:solidFill>
                      <a:prstClr val="black">
                        <a:lumMod val="95000"/>
                        <a:lumOff val="5000"/>
                      </a:prstClr>
                    </a:solidFill>
                    <a:latin typeface="Arial" charset="0"/>
                  </a:rPr>
                  <a:t>+</a:t>
                </a:r>
                <a14:m>
                  <m:oMath xmlns:m="http://schemas.openxmlformats.org/officeDocument/2006/math">
                    <m:sSub>
                      <m:sSubPr>
                        <m:ctrlPr>
                          <a:rPr lang="pt-BR" sz="1900" b="1" i="1" kern="0">
                            <a:solidFill>
                              <a:prstClr val="black">
                                <a:lumMod val="95000"/>
                                <a:lumOff val="5000"/>
                              </a:prstClr>
                            </a:solidFill>
                            <a:latin typeface="Cambria Math" panose="02040503050406030204" pitchFamily="18" charset="0"/>
                          </a:rPr>
                        </m:ctrlPr>
                      </m:sSubPr>
                      <m:e>
                        <m:r>
                          <a:rPr lang="en-US" sz="1900" b="1" i="1" kern="0">
                            <a:solidFill>
                              <a:prstClr val="black">
                                <a:lumMod val="95000"/>
                                <a:lumOff val="5000"/>
                              </a:prstClr>
                            </a:solidFill>
                            <a:latin typeface="Cambria Math" panose="02040503050406030204" pitchFamily="18" charset="0"/>
                          </a:rPr>
                          <m:t>𝒘</m:t>
                        </m:r>
                      </m:e>
                      <m:sub>
                        <m:r>
                          <a:rPr lang="en-US" sz="1900" b="1" i="1" kern="0" smtClean="0">
                            <a:solidFill>
                              <a:prstClr val="black">
                                <a:lumMod val="95000"/>
                                <a:lumOff val="5000"/>
                              </a:prstClr>
                            </a:solidFill>
                            <a:latin typeface="Cambria Math" panose="02040503050406030204" pitchFamily="18" charset="0"/>
                          </a:rPr>
                          <m:t>𝒑</m:t>
                        </m:r>
                      </m:sub>
                    </m:sSub>
                  </m:oMath>
                </a14:m>
                <a:r>
                  <a:rPr lang="ru-RU" sz="1900" b="1" kern="0" dirty="0" smtClean="0">
                    <a:solidFill>
                      <a:prstClr val="black">
                        <a:lumMod val="95000"/>
                        <a:lumOff val="5000"/>
                      </a:prstClr>
                    </a:solidFill>
                    <a:latin typeface="Arial" charset="0"/>
                  </a:rPr>
                  <a:t> </a:t>
                </a:r>
                <a:r>
                  <a:rPr lang="ru-RU" sz="1900" b="1" kern="0" dirty="0">
                    <a:solidFill>
                      <a:prstClr val="black">
                        <a:lumMod val="95000"/>
                        <a:lumOff val="5000"/>
                      </a:prstClr>
                    </a:solidFill>
                    <a:latin typeface="Arial" charset="0"/>
                  </a:rPr>
                  <a:t>– нормативное значение ветровой нагрузки;</a:t>
                </a:r>
              </a:p>
              <a:p>
                <a:pPr marL="104513" indent="23207" fontAlgn="auto">
                  <a:lnSpc>
                    <a:spcPct val="200000"/>
                  </a:lnSpc>
                  <a:spcBef>
                    <a:spcPts val="0"/>
                  </a:spcBef>
                  <a:spcAft>
                    <a:spcPts val="0"/>
                  </a:spcAft>
                  <a:defRPr/>
                </a:pPr>
                <a14:m>
                  <m:oMath xmlns:m="http://schemas.openxmlformats.org/officeDocument/2006/math">
                    <m:sSub>
                      <m:sSubPr>
                        <m:ctrlPr>
                          <a:rPr lang="pt-BR" sz="1900" b="1" i="1" kern="0">
                            <a:solidFill>
                              <a:prstClr val="black">
                                <a:lumMod val="95000"/>
                                <a:lumOff val="5000"/>
                              </a:prstClr>
                            </a:solidFill>
                            <a:latin typeface="Cambria Math" panose="02040503050406030204" pitchFamily="18" charset="0"/>
                          </a:rPr>
                        </m:ctrlPr>
                      </m:sSubPr>
                      <m:e>
                        <m:r>
                          <a:rPr lang="en-US" sz="1900" b="1" i="1" kern="0">
                            <a:solidFill>
                              <a:prstClr val="black">
                                <a:lumMod val="95000"/>
                                <a:lumOff val="5000"/>
                              </a:prstClr>
                            </a:solidFill>
                            <a:latin typeface="Cambria Math" panose="02040503050406030204" pitchFamily="18" charset="0"/>
                          </a:rPr>
                          <m:t>𝒘</m:t>
                        </m:r>
                      </m:e>
                      <m:sub>
                        <m:r>
                          <a:rPr lang="en-US" sz="1900" b="1" i="1" kern="0">
                            <a:solidFill>
                              <a:prstClr val="black">
                                <a:lumMod val="95000"/>
                                <a:lumOff val="5000"/>
                              </a:prstClr>
                            </a:solidFill>
                            <a:latin typeface="Cambria Math" panose="02040503050406030204" pitchFamily="18" charset="0"/>
                          </a:rPr>
                          <m:t>𝒎</m:t>
                        </m:r>
                      </m:sub>
                    </m:sSub>
                  </m:oMath>
                </a14:m>
                <a:r>
                  <a:rPr lang="ru-RU" sz="1900" b="1" kern="0" dirty="0">
                    <a:solidFill>
                      <a:prstClr val="black">
                        <a:lumMod val="95000"/>
                        <a:lumOff val="5000"/>
                      </a:prstClr>
                    </a:solidFill>
                    <a:latin typeface="Arial" charset="0"/>
                  </a:rPr>
                  <a:t>=</a:t>
                </a:r>
                <a14:m>
                  <m:oMath xmlns:m="http://schemas.openxmlformats.org/officeDocument/2006/math">
                    <m:sSub>
                      <m:sSubPr>
                        <m:ctrlPr>
                          <a:rPr lang="pt-BR" sz="1900" b="1" i="1" kern="0">
                            <a:solidFill>
                              <a:prstClr val="black">
                                <a:lumMod val="95000"/>
                                <a:lumOff val="5000"/>
                              </a:prstClr>
                            </a:solidFill>
                            <a:latin typeface="Cambria Math" panose="02040503050406030204" pitchFamily="18" charset="0"/>
                          </a:rPr>
                        </m:ctrlPr>
                      </m:sSubPr>
                      <m:e>
                        <m:r>
                          <a:rPr lang="en-US" sz="1900" b="1" i="1" kern="0">
                            <a:solidFill>
                              <a:prstClr val="black">
                                <a:lumMod val="95000"/>
                                <a:lumOff val="5000"/>
                              </a:prstClr>
                            </a:solidFill>
                            <a:latin typeface="Cambria Math" panose="02040503050406030204" pitchFamily="18" charset="0"/>
                          </a:rPr>
                          <m:t>𝒘</m:t>
                        </m:r>
                      </m:e>
                      <m:sub>
                        <m:r>
                          <a:rPr lang="en-US" sz="1900" b="1" i="1" kern="0" smtClean="0">
                            <a:solidFill>
                              <a:prstClr val="black">
                                <a:lumMod val="95000"/>
                                <a:lumOff val="5000"/>
                              </a:prstClr>
                            </a:solidFill>
                            <a:latin typeface="Cambria Math" panose="02040503050406030204" pitchFamily="18" charset="0"/>
                          </a:rPr>
                          <m:t>𝟎</m:t>
                        </m:r>
                      </m:sub>
                    </m:sSub>
                  </m:oMath>
                </a14:m>
                <a:r>
                  <a:rPr lang="ru-RU" sz="1900" b="1" kern="0" dirty="0">
                    <a:solidFill>
                      <a:prstClr val="black">
                        <a:lumMod val="95000"/>
                        <a:lumOff val="5000"/>
                      </a:prstClr>
                    </a:solidFill>
                    <a:latin typeface="Arial" charset="0"/>
                  </a:rPr>
                  <a:t>∙k(</a:t>
                </a:r>
                <a14:m>
                  <m:oMath xmlns:m="http://schemas.openxmlformats.org/officeDocument/2006/math">
                    <m:sSub>
                      <m:sSubPr>
                        <m:ctrlPr>
                          <a:rPr lang="pt-BR" sz="1900" b="1" i="1" kern="0">
                            <a:solidFill>
                              <a:prstClr val="black">
                                <a:lumMod val="95000"/>
                                <a:lumOff val="5000"/>
                              </a:prstClr>
                            </a:solidFill>
                            <a:latin typeface="Cambria Math" panose="02040503050406030204" pitchFamily="18" charset="0"/>
                          </a:rPr>
                        </m:ctrlPr>
                      </m:sSubPr>
                      <m:e>
                        <m:r>
                          <a:rPr lang="en-US" sz="1900" b="1" i="1" kern="0" smtClean="0">
                            <a:solidFill>
                              <a:prstClr val="black">
                                <a:lumMod val="95000"/>
                                <a:lumOff val="5000"/>
                              </a:prstClr>
                            </a:solidFill>
                            <a:latin typeface="Cambria Math" panose="02040503050406030204" pitchFamily="18" charset="0"/>
                          </a:rPr>
                          <m:t>𝒛</m:t>
                        </m:r>
                      </m:e>
                      <m:sub>
                        <m:r>
                          <a:rPr lang="en-US" sz="1900" b="1" i="1" kern="0" smtClean="0">
                            <a:solidFill>
                              <a:prstClr val="black">
                                <a:lumMod val="95000"/>
                                <a:lumOff val="5000"/>
                              </a:prstClr>
                            </a:solidFill>
                            <a:latin typeface="Cambria Math" panose="02040503050406030204" pitchFamily="18" charset="0"/>
                          </a:rPr>
                          <m:t>𝒆</m:t>
                        </m:r>
                      </m:sub>
                    </m:sSub>
                  </m:oMath>
                </a14:m>
                <a:r>
                  <a:rPr lang="ru-RU" sz="1900" b="1" kern="0" dirty="0">
                    <a:solidFill>
                      <a:prstClr val="black">
                        <a:lumMod val="95000"/>
                        <a:lumOff val="5000"/>
                      </a:prstClr>
                    </a:solidFill>
                    <a:latin typeface="Arial" charset="0"/>
                  </a:rPr>
                  <a:t>)∙c - значение средней составляющей ветровой нагрузки,</a:t>
                </a:r>
              </a:p>
              <a:p>
                <a:pPr marL="104513" indent="23207" fontAlgn="auto">
                  <a:lnSpc>
                    <a:spcPct val="200000"/>
                  </a:lnSpc>
                  <a:spcBef>
                    <a:spcPts val="0"/>
                  </a:spcBef>
                  <a:spcAft>
                    <a:spcPts val="0"/>
                  </a:spcAft>
                  <a:defRPr/>
                </a:pPr>
                <a:r>
                  <a:rPr lang="ru-RU" sz="1900" b="1" kern="0" dirty="0">
                    <a:solidFill>
                      <a:prstClr val="black">
                        <a:lumMod val="95000"/>
                        <a:lumOff val="5000"/>
                      </a:prstClr>
                    </a:solidFill>
                    <a:latin typeface="Arial" charset="0"/>
                  </a:rPr>
                  <a:t>где </a:t>
                </a:r>
                <a:r>
                  <a:rPr lang="ru-RU" sz="1900" b="1" kern="0" dirty="0" err="1">
                    <a:solidFill>
                      <a:prstClr val="black">
                        <a:lumMod val="95000"/>
                        <a:lumOff val="5000"/>
                      </a:prstClr>
                    </a:solidFill>
                    <a:latin typeface="Arial" charset="0"/>
                  </a:rPr>
                  <a:t>где</a:t>
                </a:r>
                <a:r>
                  <a:rPr lang="ru-RU" sz="1900" b="1" kern="0" dirty="0">
                    <a:solidFill>
                      <a:prstClr val="black">
                        <a:lumMod val="95000"/>
                        <a:lumOff val="5000"/>
                      </a:prstClr>
                    </a:solidFill>
                    <a:latin typeface="Arial" charset="0"/>
                  </a:rPr>
                  <a:t> </a:t>
                </a:r>
                <a14:m>
                  <m:oMath xmlns:m="http://schemas.openxmlformats.org/officeDocument/2006/math">
                    <m:sSub>
                      <m:sSubPr>
                        <m:ctrlPr>
                          <a:rPr lang="pt-BR" sz="1900" b="1" i="1" kern="0">
                            <a:solidFill>
                              <a:prstClr val="black">
                                <a:lumMod val="95000"/>
                                <a:lumOff val="5000"/>
                              </a:prstClr>
                            </a:solidFill>
                            <a:latin typeface="Cambria Math" panose="02040503050406030204" pitchFamily="18" charset="0"/>
                          </a:rPr>
                        </m:ctrlPr>
                      </m:sSubPr>
                      <m:e>
                        <m:r>
                          <a:rPr lang="en-US" sz="1900" b="1" i="1" kern="0">
                            <a:solidFill>
                              <a:prstClr val="black">
                                <a:lumMod val="95000"/>
                                <a:lumOff val="5000"/>
                              </a:prstClr>
                            </a:solidFill>
                            <a:latin typeface="Cambria Math" panose="02040503050406030204" pitchFamily="18" charset="0"/>
                          </a:rPr>
                          <m:t>𝒘</m:t>
                        </m:r>
                      </m:e>
                      <m:sub>
                        <m:r>
                          <a:rPr lang="en-US" sz="1900" b="1" i="1" kern="0">
                            <a:solidFill>
                              <a:prstClr val="black">
                                <a:lumMod val="95000"/>
                                <a:lumOff val="5000"/>
                              </a:prstClr>
                            </a:solidFill>
                            <a:latin typeface="Cambria Math" panose="02040503050406030204" pitchFamily="18" charset="0"/>
                          </a:rPr>
                          <m:t>𝟎</m:t>
                        </m:r>
                      </m:sub>
                    </m:sSub>
                  </m:oMath>
                </a14:m>
                <a:r>
                  <a:rPr lang="ru-RU" sz="1900" b="1" kern="0" dirty="0">
                    <a:solidFill>
                      <a:prstClr val="black">
                        <a:lumMod val="95000"/>
                        <a:lumOff val="5000"/>
                      </a:prstClr>
                    </a:solidFill>
                    <a:latin typeface="Arial" charset="0"/>
                  </a:rPr>
                  <a:t>- нормативное значение ветрового давления для района проектирования (см. карту на предыдущем слайде),</a:t>
                </a:r>
              </a:p>
              <a:p>
                <a:pPr marL="104513" indent="23207" fontAlgn="auto">
                  <a:lnSpc>
                    <a:spcPct val="200000"/>
                  </a:lnSpc>
                  <a:spcBef>
                    <a:spcPts val="0"/>
                  </a:spcBef>
                  <a:spcAft>
                    <a:spcPts val="0"/>
                  </a:spcAft>
                  <a:defRPr/>
                </a:pPr>
                <a:r>
                  <a:rPr lang="ru-RU" sz="1900" b="1" kern="0" dirty="0">
                    <a:solidFill>
                      <a:prstClr val="black">
                        <a:lumMod val="95000"/>
                        <a:lumOff val="5000"/>
                      </a:prstClr>
                    </a:solidFill>
                    <a:latin typeface="Arial" charset="0"/>
                  </a:rPr>
                  <a:t>k(</a:t>
                </a:r>
                <a14:m>
                  <m:oMath xmlns:m="http://schemas.openxmlformats.org/officeDocument/2006/math">
                    <m:sSub>
                      <m:sSubPr>
                        <m:ctrlPr>
                          <a:rPr lang="pt-BR" sz="1900" b="1" i="1" kern="0">
                            <a:solidFill>
                              <a:prstClr val="black">
                                <a:lumMod val="95000"/>
                                <a:lumOff val="5000"/>
                              </a:prstClr>
                            </a:solidFill>
                            <a:latin typeface="Cambria Math" panose="02040503050406030204" pitchFamily="18" charset="0"/>
                          </a:rPr>
                        </m:ctrlPr>
                      </m:sSubPr>
                      <m:e>
                        <m:r>
                          <a:rPr lang="en-US" sz="1900" b="1" i="1" kern="0">
                            <a:solidFill>
                              <a:prstClr val="black">
                                <a:lumMod val="95000"/>
                                <a:lumOff val="5000"/>
                              </a:prstClr>
                            </a:solidFill>
                            <a:latin typeface="Cambria Math" panose="02040503050406030204" pitchFamily="18" charset="0"/>
                          </a:rPr>
                          <m:t>𝒛</m:t>
                        </m:r>
                      </m:e>
                      <m:sub>
                        <m:r>
                          <a:rPr lang="en-US" sz="1900" b="1" i="1" kern="0">
                            <a:solidFill>
                              <a:prstClr val="black">
                                <a:lumMod val="95000"/>
                                <a:lumOff val="5000"/>
                              </a:prstClr>
                            </a:solidFill>
                            <a:latin typeface="Cambria Math" panose="02040503050406030204" pitchFamily="18" charset="0"/>
                          </a:rPr>
                          <m:t>𝒆</m:t>
                        </m:r>
                      </m:sub>
                    </m:sSub>
                  </m:oMath>
                </a14:m>
                <a:r>
                  <a:rPr lang="ru-RU" sz="1900" b="1" kern="0" dirty="0">
                    <a:solidFill>
                      <a:prstClr val="black">
                        <a:lumMod val="95000"/>
                        <a:lumOff val="5000"/>
                      </a:prstClr>
                    </a:solidFill>
                    <a:latin typeface="Arial" charset="0"/>
                  </a:rPr>
                  <a:t>) – коэффициент, учитывающий изменение ветрового давления по высоте, зависящий от условий застройки и/или лесопосадок (от типа местности) и эквивалентной высоты (которая определяется параметрами здания и высотой над уровнем земли),</a:t>
                </a:r>
              </a:p>
              <a:p>
                <a:pPr marL="104513" indent="23207" fontAlgn="auto">
                  <a:lnSpc>
                    <a:spcPct val="200000"/>
                  </a:lnSpc>
                  <a:spcBef>
                    <a:spcPts val="0"/>
                  </a:spcBef>
                  <a:spcAft>
                    <a:spcPts val="0"/>
                  </a:spcAft>
                  <a:defRPr/>
                </a:pPr>
                <a:r>
                  <a:rPr lang="ru-RU" sz="1900" b="1" kern="0" dirty="0">
                    <a:solidFill>
                      <a:prstClr val="black">
                        <a:lumMod val="95000"/>
                        <a:lumOff val="5000"/>
                      </a:prstClr>
                    </a:solidFill>
                    <a:latin typeface="Arial" charset="0"/>
                  </a:rPr>
                  <a:t>с – аэродинамический коэффициент экрана, как сплошной стенки различной формы и наклона;</a:t>
                </a:r>
              </a:p>
              <a:p>
                <a:pPr marL="104513" indent="23207" fontAlgn="auto">
                  <a:lnSpc>
                    <a:spcPct val="200000"/>
                  </a:lnSpc>
                  <a:spcBef>
                    <a:spcPts val="0"/>
                  </a:spcBef>
                  <a:spcAft>
                    <a:spcPts val="0"/>
                  </a:spcAft>
                  <a:defRPr/>
                </a:pPr>
                <a14:m>
                  <m:oMath xmlns:m="http://schemas.openxmlformats.org/officeDocument/2006/math">
                    <m:sSub>
                      <m:sSubPr>
                        <m:ctrlPr>
                          <a:rPr lang="pt-BR" sz="1900" b="1" i="1" kern="0">
                            <a:solidFill>
                              <a:prstClr val="black">
                                <a:lumMod val="95000"/>
                                <a:lumOff val="5000"/>
                              </a:prstClr>
                            </a:solidFill>
                            <a:latin typeface="Cambria Math" panose="02040503050406030204" pitchFamily="18" charset="0"/>
                          </a:rPr>
                        </m:ctrlPr>
                      </m:sSubPr>
                      <m:e>
                        <m:r>
                          <a:rPr lang="en-US" sz="1900" b="1" i="1" kern="0">
                            <a:solidFill>
                              <a:prstClr val="black">
                                <a:lumMod val="95000"/>
                                <a:lumOff val="5000"/>
                              </a:prstClr>
                            </a:solidFill>
                            <a:latin typeface="Cambria Math" panose="02040503050406030204" pitchFamily="18" charset="0"/>
                          </a:rPr>
                          <m:t>𝒘</m:t>
                        </m:r>
                      </m:e>
                      <m:sub>
                        <m:r>
                          <a:rPr lang="en-US" sz="1900" b="1" i="1" kern="0">
                            <a:solidFill>
                              <a:prstClr val="black">
                                <a:lumMod val="95000"/>
                                <a:lumOff val="5000"/>
                              </a:prstClr>
                            </a:solidFill>
                            <a:latin typeface="Cambria Math" panose="02040503050406030204" pitchFamily="18" charset="0"/>
                          </a:rPr>
                          <m:t>𝒑</m:t>
                        </m:r>
                      </m:sub>
                    </m:sSub>
                  </m:oMath>
                </a14:m>
                <a:r>
                  <a:rPr lang="ru-RU" sz="1900" b="1" kern="0" dirty="0">
                    <a:solidFill>
                      <a:prstClr val="black">
                        <a:lumMod val="95000"/>
                        <a:lumOff val="5000"/>
                      </a:prstClr>
                    </a:solidFill>
                    <a:latin typeface="Arial" charset="0"/>
                  </a:rPr>
                  <a:t>=</a:t>
                </a:r>
                <a14:m>
                  <m:oMath xmlns:m="http://schemas.openxmlformats.org/officeDocument/2006/math">
                    <m:sSub>
                      <m:sSubPr>
                        <m:ctrlPr>
                          <a:rPr lang="pt-BR" sz="1900" b="1" i="1" kern="0">
                            <a:solidFill>
                              <a:prstClr val="black">
                                <a:lumMod val="95000"/>
                                <a:lumOff val="5000"/>
                              </a:prstClr>
                            </a:solidFill>
                            <a:latin typeface="Cambria Math" panose="02040503050406030204" pitchFamily="18" charset="0"/>
                          </a:rPr>
                        </m:ctrlPr>
                      </m:sSubPr>
                      <m:e>
                        <m:r>
                          <a:rPr lang="en-US" sz="1900" b="1" i="1" kern="0">
                            <a:solidFill>
                              <a:prstClr val="black">
                                <a:lumMod val="95000"/>
                                <a:lumOff val="5000"/>
                              </a:prstClr>
                            </a:solidFill>
                            <a:latin typeface="Cambria Math" panose="02040503050406030204" pitchFamily="18" charset="0"/>
                          </a:rPr>
                          <m:t>𝒘</m:t>
                        </m:r>
                      </m:e>
                      <m:sub>
                        <m:r>
                          <a:rPr lang="en-US" sz="1900" b="1" i="1" kern="0">
                            <a:solidFill>
                              <a:prstClr val="black">
                                <a:lumMod val="95000"/>
                                <a:lumOff val="5000"/>
                              </a:prstClr>
                            </a:solidFill>
                            <a:latin typeface="Cambria Math" panose="02040503050406030204" pitchFamily="18" charset="0"/>
                          </a:rPr>
                          <m:t>𝒎</m:t>
                        </m:r>
                      </m:sub>
                    </m:sSub>
                  </m:oMath>
                </a14:m>
                <a:r>
                  <a:rPr lang="ru-RU" sz="1900" b="1" kern="0" dirty="0" err="1">
                    <a:solidFill>
                      <a:prstClr val="black">
                        <a:lumMod val="95000"/>
                        <a:lumOff val="5000"/>
                      </a:prstClr>
                    </a:solidFill>
                    <a:latin typeface="Arial" charset="0"/>
                  </a:rPr>
                  <a:t>∙ζ∙υ</a:t>
                </a:r>
                <a:r>
                  <a:rPr lang="ru-RU" sz="1900" b="1" kern="0" dirty="0">
                    <a:solidFill>
                      <a:prstClr val="black">
                        <a:lumMod val="95000"/>
                        <a:lumOff val="5000"/>
                      </a:prstClr>
                    </a:solidFill>
                    <a:latin typeface="Arial" charset="0"/>
                  </a:rPr>
                  <a:t> - значение пульсационной составляющей ветровой нагрузки,</a:t>
                </a:r>
              </a:p>
              <a:p>
                <a:pPr marL="104513" indent="23207" fontAlgn="auto">
                  <a:lnSpc>
                    <a:spcPct val="200000"/>
                  </a:lnSpc>
                  <a:spcBef>
                    <a:spcPts val="0"/>
                  </a:spcBef>
                  <a:spcAft>
                    <a:spcPts val="0"/>
                  </a:spcAft>
                  <a:defRPr/>
                </a:pPr>
                <a:r>
                  <a:rPr lang="ru-RU" sz="1900" b="1" kern="0" dirty="0">
                    <a:solidFill>
                      <a:prstClr val="black">
                        <a:lumMod val="95000"/>
                        <a:lumOff val="5000"/>
                      </a:prstClr>
                    </a:solidFill>
                    <a:latin typeface="Arial" charset="0"/>
                  </a:rPr>
                  <a:t>где ζ - коэффициент пульсации давления ветра, зависящий также от типа местности и эквивалентной высоты,</a:t>
                </a:r>
              </a:p>
              <a:p>
                <a:pPr marL="104513" indent="23207" fontAlgn="auto">
                  <a:lnSpc>
                    <a:spcPct val="200000"/>
                  </a:lnSpc>
                  <a:spcBef>
                    <a:spcPts val="0"/>
                  </a:spcBef>
                  <a:spcAft>
                    <a:spcPts val="0"/>
                  </a:spcAft>
                  <a:defRPr/>
                </a:pPr>
                <a:r>
                  <a:rPr lang="ru-RU" sz="1900" b="1" kern="0" dirty="0">
                    <a:solidFill>
                      <a:prstClr val="black">
                        <a:lumMod val="95000"/>
                        <a:lumOff val="5000"/>
                      </a:prstClr>
                    </a:solidFill>
                    <a:latin typeface="Arial" charset="0"/>
                  </a:rPr>
                  <a:t>υ – табличный коэффициент пространственной корреляции пульсаций давления ветра (при коэффициентах его подбора, зависящих от параметров сооружения, в частности секции экрана – участка экрана, ограниченного двумя силовыми элементами);</a:t>
                </a:r>
              </a:p>
              <a:p>
                <a:pPr marL="104513" indent="23207" fontAlgn="auto">
                  <a:lnSpc>
                    <a:spcPct val="200000"/>
                  </a:lnSpc>
                  <a:spcBef>
                    <a:spcPts val="0"/>
                  </a:spcBef>
                  <a:spcAft>
                    <a:spcPts val="0"/>
                  </a:spcAft>
                  <a:defRPr/>
                </a:pPr>
                <a14:m>
                  <m:oMath xmlns:m="http://schemas.openxmlformats.org/officeDocument/2006/math">
                    <m:sSub>
                      <m:sSubPr>
                        <m:ctrlPr>
                          <a:rPr lang="pt-BR" sz="1900" b="1" i="1" kern="0">
                            <a:solidFill>
                              <a:prstClr val="black">
                                <a:lumMod val="95000"/>
                                <a:lumOff val="5000"/>
                              </a:prstClr>
                            </a:solidFill>
                            <a:latin typeface="Cambria Math" panose="02040503050406030204" pitchFamily="18" charset="0"/>
                          </a:rPr>
                        </m:ctrlPr>
                      </m:sSubPr>
                      <m:e>
                        <m:r>
                          <a:rPr lang="en-US" sz="1900" b="1" i="1" kern="0">
                            <a:solidFill>
                              <a:prstClr val="black">
                                <a:lumMod val="95000"/>
                                <a:lumOff val="5000"/>
                              </a:prstClr>
                            </a:solidFill>
                            <a:latin typeface="Cambria Math" panose="02040503050406030204" pitchFamily="18" charset="0"/>
                          </a:rPr>
                          <m:t>𝒘</m:t>
                        </m:r>
                      </m:e>
                      <m:sub>
                        <m:r>
                          <a:rPr lang="en-US" sz="1900" b="1" i="1" kern="0" smtClean="0">
                            <a:solidFill>
                              <a:prstClr val="black">
                                <a:lumMod val="95000"/>
                                <a:lumOff val="5000"/>
                              </a:prstClr>
                            </a:solidFill>
                            <a:latin typeface="Cambria Math" panose="02040503050406030204" pitchFamily="18" charset="0"/>
                          </a:rPr>
                          <m:t>𝟏</m:t>
                        </m:r>
                        <m:r>
                          <a:rPr lang="en-US" sz="1900" b="1" i="1" kern="0" smtClean="0">
                            <a:solidFill>
                              <a:prstClr val="black">
                                <a:lumMod val="95000"/>
                                <a:lumOff val="5000"/>
                              </a:prstClr>
                            </a:solidFill>
                            <a:latin typeface="Cambria Math" panose="02040503050406030204" pitchFamily="18" charset="0"/>
                          </a:rPr>
                          <m:t>,</m:t>
                        </m:r>
                        <m:r>
                          <a:rPr lang="en-US" sz="1900" b="1" i="1" kern="0" smtClean="0">
                            <a:solidFill>
                              <a:prstClr val="black">
                                <a:lumMod val="95000"/>
                                <a:lumOff val="5000"/>
                              </a:prstClr>
                            </a:solidFill>
                            <a:latin typeface="Cambria Math" panose="02040503050406030204" pitchFamily="18" charset="0"/>
                          </a:rPr>
                          <m:t>𝟒</m:t>
                        </m:r>
                      </m:sub>
                    </m:sSub>
                  </m:oMath>
                </a14:m>
                <a:r>
                  <a:rPr lang="ru-RU" sz="1900" b="1" kern="0" dirty="0">
                    <a:solidFill>
                      <a:prstClr val="black">
                        <a:lumMod val="95000"/>
                        <a:lumOff val="5000"/>
                      </a:prstClr>
                    </a:solidFill>
                    <a:latin typeface="Arial" charset="0"/>
                  </a:rPr>
                  <a:t>=</a:t>
                </a:r>
                <a14:m>
                  <m:oMath xmlns:m="http://schemas.openxmlformats.org/officeDocument/2006/math">
                    <m:sSub>
                      <m:sSubPr>
                        <m:ctrlPr>
                          <a:rPr lang="pt-BR" sz="1900" b="1" i="1" kern="0">
                            <a:solidFill>
                              <a:prstClr val="black">
                                <a:lumMod val="95000"/>
                                <a:lumOff val="5000"/>
                              </a:prstClr>
                            </a:solidFill>
                            <a:latin typeface="Cambria Math" panose="02040503050406030204" pitchFamily="18" charset="0"/>
                          </a:rPr>
                        </m:ctrlPr>
                      </m:sSubPr>
                      <m:e>
                        <m:r>
                          <a:rPr lang="en-US" sz="1900" b="1" i="1" kern="0">
                            <a:solidFill>
                              <a:prstClr val="black">
                                <a:lumMod val="95000"/>
                                <a:lumOff val="5000"/>
                              </a:prstClr>
                            </a:solidFill>
                            <a:latin typeface="Cambria Math" panose="02040503050406030204" pitchFamily="18" charset="0"/>
                          </a:rPr>
                          <m:t>𝒘</m:t>
                        </m:r>
                      </m:e>
                      <m:sub>
                        <m:r>
                          <a:rPr lang="en-US" sz="1900" b="1" i="1" kern="0" smtClean="0">
                            <a:solidFill>
                              <a:prstClr val="black">
                                <a:lumMod val="95000"/>
                                <a:lumOff val="5000"/>
                              </a:prstClr>
                            </a:solidFill>
                            <a:latin typeface="Cambria Math" panose="02040503050406030204" pitchFamily="18" charset="0"/>
                          </a:rPr>
                          <m:t>𝒏</m:t>
                        </m:r>
                      </m:sub>
                    </m:sSub>
                  </m:oMath>
                </a14:m>
                <a:r>
                  <a:rPr lang="ru-RU" sz="1900" b="1" kern="0" dirty="0" err="1">
                    <a:solidFill>
                      <a:prstClr val="black">
                        <a:lumMod val="95000"/>
                        <a:lumOff val="5000"/>
                      </a:prstClr>
                    </a:solidFill>
                    <a:latin typeface="Arial" charset="0"/>
                  </a:rPr>
                  <a:t>∙</a:t>
                </a:r>
                <a14:m>
                  <m:oMath xmlns:m="http://schemas.openxmlformats.org/officeDocument/2006/math">
                    <m:sSub>
                      <m:sSubPr>
                        <m:ctrlPr>
                          <a:rPr lang="pt-BR" sz="1900" b="1" i="1" kern="0">
                            <a:solidFill>
                              <a:prstClr val="black">
                                <a:lumMod val="95000"/>
                                <a:lumOff val="5000"/>
                              </a:prstClr>
                            </a:solidFill>
                            <a:latin typeface="Cambria Math" panose="02040503050406030204" pitchFamily="18" charset="0"/>
                          </a:rPr>
                        </m:ctrlPr>
                      </m:sSubPr>
                      <m:e>
                        <m:r>
                          <a:rPr lang="ru-RU" sz="2000" b="1" i="1">
                            <a:latin typeface="Cambria Math" panose="02040503050406030204" pitchFamily="18" charset="0"/>
                          </a:rPr>
                          <m:t>𝜸</m:t>
                        </m:r>
                      </m:e>
                      <m:sub>
                        <m:r>
                          <a:rPr lang="en-US" sz="1900" b="1" i="1" kern="0" smtClean="0">
                            <a:solidFill>
                              <a:prstClr val="black">
                                <a:lumMod val="95000"/>
                                <a:lumOff val="5000"/>
                              </a:prstClr>
                            </a:solidFill>
                            <a:latin typeface="Cambria Math" panose="02040503050406030204" pitchFamily="18" charset="0"/>
                          </a:rPr>
                          <m:t>𝒕</m:t>
                        </m:r>
                      </m:sub>
                    </m:sSub>
                  </m:oMath>
                </a14:m>
                <a:r>
                  <a:rPr lang="ru-RU" sz="1900" b="1" kern="0" dirty="0">
                    <a:solidFill>
                      <a:prstClr val="black">
                        <a:lumMod val="95000"/>
                        <a:lumOff val="5000"/>
                      </a:prstClr>
                    </a:solidFill>
                    <a:latin typeface="Arial" charset="0"/>
                  </a:rPr>
                  <a:t> - расчётное значение ветрового давления.</a:t>
                </a:r>
              </a:p>
            </p:txBody>
          </p:sp>
        </mc:Choice>
        <mc:Fallback xmlns="">
          <p:sp>
            <p:nvSpPr>
              <p:cNvPr id="2" name="Прямоугольник 1"/>
              <p:cNvSpPr>
                <a:spLocks noRot="1" noChangeAspect="1" noMove="1" noResize="1" noEditPoints="1" noAdjustHandles="1" noChangeArrowheads="1" noChangeShapeType="1" noTextEdit="1"/>
              </p:cNvSpPr>
              <p:nvPr/>
            </p:nvSpPr>
            <p:spPr bwMode="auto">
              <a:xfrm>
                <a:off x="1818982" y="2171700"/>
                <a:ext cx="13054113" cy="9239250"/>
              </a:xfrm>
              <a:prstGeom prst="rect">
                <a:avLst/>
              </a:prstGeom>
              <a:blipFill rotWithShape="0">
                <a:blip r:embed="rId3"/>
                <a:stretch>
                  <a:fillRect/>
                </a:stretch>
              </a:blipFill>
              <a:ln w="9525" algn="ctr">
                <a:noFill/>
                <a:miter lim="800000"/>
                <a:headEnd/>
                <a:tailEnd/>
              </a:ln>
            </p:spPr>
            <p:txBody>
              <a:bodyPr/>
              <a:lstStyle/>
              <a:p>
                <a:r>
                  <a:rPr lang="ru-RU">
                    <a:noFill/>
                  </a:rPr>
                  <a:t> </a:t>
                </a:r>
              </a:p>
            </p:txBody>
          </p:sp>
        </mc:Fallback>
      </mc:AlternateContent>
      <p:sp>
        <p:nvSpPr>
          <p:cNvPr id="3" name="Прямоугольник 2"/>
          <p:cNvSpPr>
            <a:spLocks noChangeArrowheads="1"/>
          </p:cNvSpPr>
          <p:nvPr/>
        </p:nvSpPr>
        <p:spPr bwMode="auto">
          <a:xfrm>
            <a:off x="1818982" y="1530889"/>
            <a:ext cx="13031199" cy="521086"/>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smtClean="0">
                <a:latin typeface="Arial" charset="0"/>
              </a:rPr>
              <a:t>РАСЧЁТНЫЕ ФОРМУЛЫ ВЕТРОВОЙ НАГРУЗКИ:</a:t>
            </a:r>
            <a:endParaRPr lang="ru-RU" sz="1906" b="1" kern="0" dirty="0">
              <a:latin typeface="Arial" charset="0"/>
            </a:endParaRPr>
          </a:p>
        </p:txBody>
      </p:sp>
    </p:spTree>
    <p:extLst>
      <p:ext uri="{BB962C8B-B14F-4D97-AF65-F5344CB8AC3E}">
        <p14:creationId xmlns:p14="http://schemas.microsoft.com/office/powerpoint/2010/main" val="3229385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a:spLocks noChangeArrowheads="1"/>
          </p:cNvSpPr>
          <p:nvPr/>
        </p:nvSpPr>
        <p:spPr bwMode="auto">
          <a:xfrm>
            <a:off x="1818982" y="1390641"/>
            <a:ext cx="13031199" cy="747362"/>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smtClean="0">
                <a:latin typeface="Arial" charset="0"/>
              </a:rPr>
              <a:t>РАСЧЁТНЫЕ ФОРМУЛЫ СОСТАВЛЯЮЩИХ НАГРУЗОК НА ЭКРАН (ПРИМЕРЫ В ПРИЛ. И СТО):</a:t>
            </a:r>
            <a:endParaRPr lang="ru-RU" sz="1906" b="1" kern="0" dirty="0">
              <a:latin typeface="Arial" charset="0"/>
            </a:endParaRPr>
          </a:p>
        </p:txBody>
      </p:sp>
      <mc:AlternateContent xmlns:mc="http://schemas.openxmlformats.org/markup-compatibility/2006" xmlns:a14="http://schemas.microsoft.com/office/drawing/2010/main">
        <mc:Choice Requires="a14">
          <p:sp>
            <p:nvSpPr>
              <p:cNvPr id="4" name="Прямоугольник 3"/>
              <p:cNvSpPr>
                <a:spLocks noChangeArrowheads="1"/>
              </p:cNvSpPr>
              <p:nvPr/>
            </p:nvSpPr>
            <p:spPr bwMode="auto">
              <a:xfrm>
                <a:off x="1818982" y="2263340"/>
                <a:ext cx="13054113" cy="3268205"/>
              </a:xfrm>
              <a:prstGeom prst="rect">
                <a:avLst/>
              </a:prstGeom>
              <a:solidFill>
                <a:srgbClr val="C6C4C5"/>
              </a:solidFill>
              <a:ln w="9525" algn="ctr">
                <a:noFill/>
                <a:miter lim="800000"/>
                <a:headEnd/>
                <a:tailEnd/>
              </a:ln>
            </p:spPr>
            <p:txBody>
              <a:bodyPr lIns="166282" tIns="0" rIns="166282" bIns="0" anchor="ctr"/>
              <a:lstStyle/>
              <a:p>
                <a:pPr>
                  <a:lnSpc>
                    <a:spcPct val="150000"/>
                  </a:lnSpc>
                </a:pPr>
                <a14:m>
                  <m:oMath xmlns:m="http://schemas.openxmlformats.org/officeDocument/2006/math">
                    <m:sSub>
                      <m:sSubPr>
                        <m:ctrlPr>
                          <a:rPr lang="ru-RU" sz="2000" b="1" i="1">
                            <a:latin typeface="Cambria Math" panose="02040503050406030204" pitchFamily="18" charset="0"/>
                          </a:rPr>
                        </m:ctrlPr>
                      </m:sSubPr>
                      <m:e>
                        <m:r>
                          <a:rPr lang="ru-RU" sz="2000" b="1" i="1">
                            <a:latin typeface="Cambria Math" panose="02040503050406030204" pitchFamily="18" charset="0"/>
                          </a:rPr>
                          <m:t>𝑸</m:t>
                        </m:r>
                      </m:e>
                      <m:sub>
                        <m:r>
                          <a:rPr lang="en-US" sz="2000" b="1" i="1">
                            <a:latin typeface="Cambria Math" panose="02040503050406030204" pitchFamily="18" charset="0"/>
                          </a:rPr>
                          <m:t>𝒘</m:t>
                        </m:r>
                      </m:sub>
                    </m:sSub>
                    <m:r>
                      <a:rPr lang="ru-RU" sz="2000" b="1" i="1">
                        <a:latin typeface="Cambria Math" panose="02040503050406030204" pitchFamily="18" charset="0"/>
                      </a:rPr>
                      <m:t>=</m:t>
                    </m:r>
                    <m:sSub>
                      <m:sSubPr>
                        <m:ctrlPr>
                          <a:rPr lang="ru-RU" sz="2000" b="1" i="1">
                            <a:latin typeface="Cambria Math" panose="02040503050406030204" pitchFamily="18" charset="0"/>
                          </a:rPr>
                        </m:ctrlPr>
                      </m:sSubPr>
                      <m:e>
                        <m:r>
                          <a:rPr lang="en-US" sz="2000" b="1" i="1">
                            <a:latin typeface="Cambria Math" panose="02040503050406030204" pitchFamily="18" charset="0"/>
                          </a:rPr>
                          <m:t>𝑺</m:t>
                        </m:r>
                      </m:e>
                      <m:sub>
                        <m:r>
                          <a:rPr lang="ru-RU" sz="2000" b="1" i="1">
                            <a:latin typeface="Cambria Math" panose="02040503050406030204" pitchFamily="18" charset="0"/>
                          </a:rPr>
                          <m:t>сек</m:t>
                        </m:r>
                      </m:sub>
                    </m:sSub>
                    <m:r>
                      <a:rPr lang="ru-RU" sz="2000" b="1" i="1">
                        <a:latin typeface="Cambria Math" panose="02040503050406030204" pitchFamily="18" charset="0"/>
                      </a:rPr>
                      <m:t>∙</m:t>
                    </m:r>
                    <m:sSub>
                      <m:sSubPr>
                        <m:ctrlPr>
                          <a:rPr lang="ru-RU" sz="2000" b="1" i="1">
                            <a:latin typeface="Cambria Math" panose="02040503050406030204" pitchFamily="18" charset="0"/>
                          </a:rPr>
                        </m:ctrlPr>
                      </m:sSubPr>
                      <m:e>
                        <m:r>
                          <a:rPr lang="en-US" sz="2000" b="1" i="1">
                            <a:latin typeface="Cambria Math" panose="02040503050406030204" pitchFamily="18" charset="0"/>
                          </a:rPr>
                          <m:t>𝒘</m:t>
                        </m:r>
                      </m:e>
                      <m:sub>
                        <m:r>
                          <a:rPr lang="ru-RU" sz="2000" b="1" i="1">
                            <a:latin typeface="Cambria Math" panose="02040503050406030204" pitchFamily="18" charset="0"/>
                          </a:rPr>
                          <m:t>𝟏</m:t>
                        </m:r>
                        <m:r>
                          <a:rPr lang="ru-RU" sz="2000" b="1" i="1">
                            <a:latin typeface="Cambria Math" panose="02040503050406030204" pitchFamily="18" charset="0"/>
                          </a:rPr>
                          <m:t>,</m:t>
                        </m:r>
                        <m:r>
                          <a:rPr lang="ru-RU" sz="2000" b="1" i="1">
                            <a:latin typeface="Cambria Math" panose="02040503050406030204" pitchFamily="18" charset="0"/>
                          </a:rPr>
                          <m:t>𝟒</m:t>
                        </m:r>
                      </m:sub>
                    </m:sSub>
                  </m:oMath>
                </a14:m>
                <a:r>
                  <a:rPr lang="ru-RU" sz="2000" b="1" dirty="0"/>
                  <a:t> – расчётная составляющая ветрового давления – поперечная нагрузка,</a:t>
                </a:r>
              </a:p>
              <a:p>
                <a:pPr>
                  <a:lnSpc>
                    <a:spcPct val="150000"/>
                  </a:lnSpc>
                </a:pPr>
                <a:r>
                  <a:rPr lang="ru-RU" sz="2000" b="1" dirty="0"/>
                  <a:t>где </a:t>
                </a:r>
                <a14:m>
                  <m:oMath xmlns:m="http://schemas.openxmlformats.org/officeDocument/2006/math">
                    <m:sSub>
                      <m:sSubPr>
                        <m:ctrlPr>
                          <a:rPr lang="ru-RU" sz="2000" b="1" i="1">
                            <a:latin typeface="Cambria Math" panose="02040503050406030204" pitchFamily="18" charset="0"/>
                          </a:rPr>
                        </m:ctrlPr>
                      </m:sSubPr>
                      <m:e>
                        <m:r>
                          <a:rPr lang="en-US" sz="2000" b="1" i="1">
                            <a:latin typeface="Cambria Math" panose="02040503050406030204" pitchFamily="18" charset="0"/>
                          </a:rPr>
                          <m:t>𝑺</m:t>
                        </m:r>
                      </m:e>
                      <m:sub>
                        <m:r>
                          <a:rPr lang="ru-RU" sz="2000" b="1" i="1">
                            <a:latin typeface="Cambria Math" panose="02040503050406030204" pitchFamily="18" charset="0"/>
                          </a:rPr>
                          <m:t>сек</m:t>
                        </m:r>
                      </m:sub>
                    </m:sSub>
                  </m:oMath>
                </a14:m>
                <a:r>
                  <a:rPr lang="ru-RU" sz="2000" b="1" dirty="0"/>
                  <a:t> - площадь секции экрана (участка экрана, ограниченного двумя силовыми элементами);</a:t>
                </a:r>
              </a:p>
              <a:p>
                <a:pPr>
                  <a:lnSpc>
                    <a:spcPct val="150000"/>
                  </a:lnSpc>
                </a:pPr>
                <a14:m>
                  <m:oMath xmlns:m="http://schemas.openxmlformats.org/officeDocument/2006/math">
                    <m:sSub>
                      <m:sSubPr>
                        <m:ctrlPr>
                          <a:rPr lang="ru-RU" sz="2000" b="1" i="1">
                            <a:latin typeface="Cambria Math" panose="02040503050406030204" pitchFamily="18" charset="0"/>
                          </a:rPr>
                        </m:ctrlPr>
                      </m:sSubPr>
                      <m:e>
                        <m:r>
                          <a:rPr lang="en-US" sz="2000" b="1" i="1">
                            <a:latin typeface="Cambria Math" panose="02040503050406030204" pitchFamily="18" charset="0"/>
                          </a:rPr>
                          <m:t>𝑴</m:t>
                        </m:r>
                      </m:e>
                      <m:sub>
                        <m:r>
                          <a:rPr lang="en-US" sz="2000" b="1" i="1">
                            <a:latin typeface="Cambria Math" panose="02040503050406030204" pitchFamily="18" charset="0"/>
                          </a:rPr>
                          <m:t>𝒘</m:t>
                        </m:r>
                      </m:sub>
                    </m:sSub>
                    <m:r>
                      <a:rPr lang="ru-RU" sz="2000" b="1" i="1">
                        <a:latin typeface="Cambria Math" panose="02040503050406030204" pitchFamily="18" charset="0"/>
                      </a:rPr>
                      <m:t>=</m:t>
                    </m:r>
                    <m:r>
                      <a:rPr lang="en-US" sz="2000" b="1" i="1">
                        <a:latin typeface="Cambria Math" panose="02040503050406030204" pitchFamily="18" charset="0"/>
                      </a:rPr>
                      <m:t>𝒌</m:t>
                    </m:r>
                    <m:r>
                      <a:rPr lang="ru-RU" sz="2000" b="1" i="1">
                        <a:latin typeface="Cambria Math" panose="02040503050406030204" pitchFamily="18" charset="0"/>
                      </a:rPr>
                      <m:t>∙</m:t>
                    </m:r>
                    <m:r>
                      <a:rPr lang="ru-RU" sz="2000" b="1" i="1">
                        <a:latin typeface="Cambria Math" panose="02040503050406030204" pitchFamily="18" charset="0"/>
                      </a:rPr>
                      <m:t>𝒉</m:t>
                    </m:r>
                    <m:r>
                      <a:rPr lang="ru-RU" sz="2000" b="1" i="1">
                        <a:latin typeface="Cambria Math" panose="02040503050406030204" pitchFamily="18" charset="0"/>
                      </a:rPr>
                      <m:t>∙</m:t>
                    </m:r>
                    <m:sSub>
                      <m:sSubPr>
                        <m:ctrlPr>
                          <a:rPr lang="ru-RU" sz="2000" b="1" i="1">
                            <a:latin typeface="Cambria Math" panose="02040503050406030204" pitchFamily="18" charset="0"/>
                          </a:rPr>
                        </m:ctrlPr>
                      </m:sSubPr>
                      <m:e>
                        <m:r>
                          <a:rPr lang="en-US" sz="2000" b="1" i="1">
                            <a:latin typeface="Cambria Math" panose="02040503050406030204" pitchFamily="18" charset="0"/>
                          </a:rPr>
                          <m:t>𝑸</m:t>
                        </m:r>
                      </m:e>
                      <m:sub>
                        <m:r>
                          <a:rPr lang="ru-RU" sz="2000" b="1" i="1">
                            <a:latin typeface="Cambria Math" panose="02040503050406030204" pitchFamily="18" charset="0"/>
                          </a:rPr>
                          <m:t>поп</m:t>
                        </m:r>
                      </m:sub>
                    </m:sSub>
                  </m:oMath>
                </a14:m>
                <a:r>
                  <a:rPr lang="ru-RU" sz="2000" b="1" dirty="0"/>
                  <a:t> – расчётная составляющая ветрового давления - опрокидывающий момент,</a:t>
                </a:r>
              </a:p>
              <a:p>
                <a:pPr>
                  <a:lnSpc>
                    <a:spcPct val="150000"/>
                  </a:lnSpc>
                </a:pPr>
                <a:r>
                  <a:rPr lang="ru-RU" sz="2000" b="1" dirty="0"/>
                  <a:t>где </a:t>
                </a:r>
                <a14:m>
                  <m:oMath xmlns:m="http://schemas.openxmlformats.org/officeDocument/2006/math">
                    <m:r>
                      <a:rPr lang="en-US" sz="2000" b="1" i="1">
                        <a:latin typeface="Cambria Math" panose="02040503050406030204" pitchFamily="18" charset="0"/>
                      </a:rPr>
                      <m:t>𝒌</m:t>
                    </m:r>
                    <m:r>
                      <a:rPr lang="ru-RU" sz="2000" b="1" i="1">
                        <a:latin typeface="Cambria Math" panose="02040503050406030204" pitchFamily="18" charset="0"/>
                      </a:rPr>
                      <m:t>=</m:t>
                    </m:r>
                    <m:r>
                      <a:rPr lang="ru-RU" sz="2000" b="1" i="1">
                        <a:latin typeface="Cambria Math" panose="02040503050406030204" pitchFamily="18" charset="0"/>
                      </a:rPr>
                      <m:t>𝟎</m:t>
                    </m:r>
                    <m:r>
                      <a:rPr lang="ru-RU" sz="2000" b="1" i="1">
                        <a:latin typeface="Cambria Math" panose="02040503050406030204" pitchFamily="18" charset="0"/>
                      </a:rPr>
                      <m:t>,</m:t>
                    </m:r>
                    <m:r>
                      <a:rPr lang="ru-RU" sz="2000" b="1" i="1">
                        <a:latin typeface="Cambria Math" panose="02040503050406030204" pitchFamily="18" charset="0"/>
                      </a:rPr>
                      <m:t>𝟓</m:t>
                    </m:r>
                    <m:r>
                      <a:rPr lang="ru-RU" sz="2000" b="1" i="1">
                        <a:latin typeface="Cambria Math" panose="02040503050406030204" pitchFamily="18" charset="0"/>
                      </a:rPr>
                      <m:t> (</m:t>
                    </m:r>
                    <m:r>
                      <a:rPr lang="ru-RU" sz="2000" b="1" i="1">
                        <a:latin typeface="Cambria Math" panose="02040503050406030204" pitchFamily="18" charset="0"/>
                      </a:rPr>
                      <m:t>𝟎</m:t>
                    </m:r>
                    <m:r>
                      <a:rPr lang="ru-RU" sz="2000" b="1" i="1">
                        <a:latin typeface="Cambria Math" panose="02040503050406030204" pitchFamily="18" charset="0"/>
                      </a:rPr>
                      <m:t>,</m:t>
                    </m:r>
                    <m:r>
                      <a:rPr lang="ru-RU" sz="2000" b="1" i="1">
                        <a:latin typeface="Cambria Math" panose="02040503050406030204" pitchFamily="18" charset="0"/>
                      </a:rPr>
                      <m:t>𝟕</m:t>
                    </m:r>
                    <m:r>
                      <a:rPr lang="ru-RU" sz="2000" b="1" i="1">
                        <a:latin typeface="Cambria Math" panose="02040503050406030204" pitchFamily="18" charset="0"/>
                      </a:rPr>
                      <m:t>)</m:t>
                    </m:r>
                  </m:oMath>
                </a14:m>
                <a:r>
                  <a:rPr lang="ru-RU" sz="2000" b="1" dirty="0"/>
                  <a:t> – коэффициент высоты расположения поперечной нагрузки в зависимости от расчётной схемы – классической или треугольной,</a:t>
                </a:r>
              </a:p>
              <a:p>
                <a:pPr>
                  <a:lnSpc>
                    <a:spcPct val="150000"/>
                  </a:lnSpc>
                </a:pPr>
                <a14:m>
                  <m:oMath xmlns:m="http://schemas.openxmlformats.org/officeDocument/2006/math">
                    <m:r>
                      <a:rPr lang="ru-RU" sz="2000" b="1" i="1">
                        <a:latin typeface="Cambria Math" panose="02040503050406030204" pitchFamily="18" charset="0"/>
                      </a:rPr>
                      <m:t>𝒉</m:t>
                    </m:r>
                  </m:oMath>
                </a14:m>
                <a:r>
                  <a:rPr lang="ru-RU" sz="2000" b="1" dirty="0"/>
                  <a:t> - высота экрана в расчётной схеме.</a:t>
                </a:r>
              </a:p>
            </p:txBody>
          </p:sp>
        </mc:Choice>
        <mc:Fallback xmlns="">
          <p:sp>
            <p:nvSpPr>
              <p:cNvPr id="4" name="Прямоугольник 3"/>
              <p:cNvSpPr>
                <a:spLocks noRot="1" noChangeAspect="1" noMove="1" noResize="1" noEditPoints="1" noAdjustHandles="1" noChangeArrowheads="1" noChangeShapeType="1" noTextEdit="1"/>
              </p:cNvSpPr>
              <p:nvPr/>
            </p:nvSpPr>
            <p:spPr bwMode="auto">
              <a:xfrm>
                <a:off x="1818982" y="2263340"/>
                <a:ext cx="13054113" cy="3268205"/>
              </a:xfrm>
              <a:prstGeom prst="rect">
                <a:avLst/>
              </a:prstGeom>
              <a:blipFill rotWithShape="0">
                <a:blip r:embed="rId3"/>
                <a:stretch>
                  <a:fillRect/>
                </a:stretch>
              </a:blipFill>
              <a:ln w="9525" algn="ctr">
                <a:noFill/>
                <a:miter lim="800000"/>
                <a:headEnd/>
                <a:tailEnd/>
              </a:ln>
            </p:spPr>
            <p:txBody>
              <a:bodyPr/>
              <a:lstStyle/>
              <a:p>
                <a:r>
                  <a:rPr lang="ru-RU">
                    <a:noFill/>
                  </a:rPr>
                  <a:t> </a:t>
                </a:r>
              </a:p>
            </p:txBody>
          </p:sp>
        </mc:Fallback>
      </mc:AlternateContent>
      <p:pic>
        <p:nvPicPr>
          <p:cNvPr id="5" name="Рисунок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2481" y="5656882"/>
            <a:ext cx="6633275" cy="4431165"/>
          </a:xfrm>
          <a:prstGeom prst="rect">
            <a:avLst/>
          </a:prstGeom>
          <a:solidFill>
            <a:schemeClr val="bg1"/>
          </a:solidFill>
          <a:ln w="9525" algn="ctr">
            <a:solidFill>
              <a:srgbClr val="003399"/>
            </a:solidFill>
            <a:miter lim="800000"/>
            <a:headEnd/>
            <a:tailEnd/>
          </a:ln>
        </p:spPr>
      </p:pic>
      <p:sp>
        <p:nvSpPr>
          <p:cNvPr id="6" name="Прямоугольник 5"/>
          <p:cNvSpPr>
            <a:spLocks noChangeArrowheads="1"/>
          </p:cNvSpPr>
          <p:nvPr/>
        </p:nvSpPr>
        <p:spPr bwMode="auto">
          <a:xfrm>
            <a:off x="1818983" y="10523349"/>
            <a:ext cx="13054113" cy="1804487"/>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Схемы распределения усилий на акустический экран от ветрового давления:</a:t>
            </a:r>
          </a:p>
          <a:p>
            <a:pPr algn="ctr"/>
            <a:r>
              <a:rPr lang="ru-RU" sz="2000" dirty="0"/>
              <a:t>а) реальная классическая схема распределения ветрового давления на экран,</a:t>
            </a:r>
          </a:p>
          <a:p>
            <a:pPr algn="ctr"/>
            <a:r>
              <a:rPr lang="ru-RU" sz="2000" dirty="0"/>
              <a:t>б) реальная треугольная схема распределения ветрового давления на экран,</a:t>
            </a:r>
          </a:p>
          <a:p>
            <a:pPr algn="ctr"/>
            <a:r>
              <a:rPr lang="ru-RU" sz="2000" dirty="0"/>
              <a:t>в) расчётная схема ветрового давления на экран</a:t>
            </a:r>
          </a:p>
          <a:p>
            <a:pPr algn="ctr"/>
            <a:r>
              <a:rPr lang="ru-RU" sz="2000" dirty="0"/>
              <a:t>(1 – акустический экран, 2 – подземная часть (фундамент) акустического экрана</a:t>
            </a:r>
            <a:r>
              <a:rPr lang="ru-RU" sz="2000" dirty="0" smtClean="0"/>
              <a:t>)</a:t>
            </a:r>
            <a:endParaRPr lang="ru-RU" sz="2000" dirty="0"/>
          </a:p>
        </p:txBody>
      </p:sp>
    </p:spTree>
    <p:extLst>
      <p:ext uri="{BB962C8B-B14F-4D97-AF65-F5344CB8AC3E}">
        <p14:creationId xmlns:p14="http://schemas.microsoft.com/office/powerpoint/2010/main" val="2893029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a:spLocks noChangeArrowheads="1"/>
          </p:cNvSpPr>
          <p:nvPr/>
        </p:nvSpPr>
        <p:spPr bwMode="auto">
          <a:xfrm>
            <a:off x="1818982" y="1390641"/>
            <a:ext cx="13031199" cy="747362"/>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smtClean="0">
                <a:latin typeface="Arial" charset="0"/>
              </a:rPr>
              <a:t>РАСЧЁТНЫЕ </a:t>
            </a:r>
            <a:r>
              <a:rPr lang="ru-RU" sz="1906" b="1" kern="0" dirty="0" smtClean="0">
                <a:latin typeface="Arial" charset="0"/>
              </a:rPr>
              <a:t>ФОРМУЛЫ ДОПОЛНИТЕЛЬНЫХ НАГРУЗОК НА </a:t>
            </a:r>
            <a:r>
              <a:rPr lang="ru-RU" sz="1906" b="1" kern="0" dirty="0" smtClean="0">
                <a:latin typeface="Arial" charset="0"/>
              </a:rPr>
              <a:t>ЭКРАН </a:t>
            </a:r>
            <a:r>
              <a:rPr lang="ru-RU" sz="1906" b="1" kern="0" dirty="0" smtClean="0">
                <a:latin typeface="Arial" charset="0"/>
              </a:rPr>
              <a:t>(ПРИМЕРЫ В ПРИЛ. И СТО):</a:t>
            </a:r>
            <a:endParaRPr lang="ru-RU" sz="1906" b="1" kern="0" dirty="0">
              <a:latin typeface="Arial" charset="0"/>
            </a:endParaRPr>
          </a:p>
        </p:txBody>
      </p:sp>
      <p:sp>
        <p:nvSpPr>
          <p:cNvPr id="4" name="Прямоугольник 3"/>
          <p:cNvSpPr>
            <a:spLocks noChangeArrowheads="1"/>
          </p:cNvSpPr>
          <p:nvPr/>
        </p:nvSpPr>
        <p:spPr bwMode="auto">
          <a:xfrm>
            <a:off x="1818982" y="2263340"/>
            <a:ext cx="13054113" cy="2541135"/>
          </a:xfrm>
          <a:prstGeom prst="rect">
            <a:avLst/>
          </a:prstGeom>
          <a:solidFill>
            <a:srgbClr val="C6C4C5"/>
          </a:solidFill>
          <a:ln w="9525" algn="ctr">
            <a:noFill/>
            <a:miter lim="800000"/>
            <a:headEnd/>
            <a:tailEnd/>
          </a:ln>
        </p:spPr>
        <p:txBody>
          <a:bodyPr lIns="166282" tIns="0" rIns="166282" bIns="0" anchor="ctr"/>
          <a:lstStyle/>
          <a:p>
            <a:pPr>
              <a:lnSpc>
                <a:spcPct val="150000"/>
              </a:lnSpc>
            </a:pPr>
            <a:r>
              <a:rPr lang="ru-RU" sz="2000" b="1" dirty="0"/>
              <a:t>Расчётные формулы для определения дополнительных нагрузок на экран:</a:t>
            </a:r>
          </a:p>
          <a:p>
            <a:pPr>
              <a:lnSpc>
                <a:spcPct val="150000"/>
              </a:lnSpc>
            </a:pPr>
            <a:r>
              <a:rPr lang="ru-RU" sz="2000" b="1" dirty="0"/>
              <a:t>𝑀доп1=Σ𝐿𝑖∙𝑁</a:t>
            </a:r>
            <a:r>
              <a:rPr lang="ru-RU" sz="2000" b="1" dirty="0" err="1"/>
              <a:t>доп</a:t>
            </a:r>
            <a:r>
              <a:rPr lang="ru-RU" sz="2000" b="1" dirty="0"/>
              <a:t>𝑖 – дополнительный изгибающий момент на стойку экрана, зависящий от веса дополнительных конструкций (знаков, табличек, перил и пр.);</a:t>
            </a:r>
          </a:p>
          <a:p>
            <a:pPr>
              <a:lnSpc>
                <a:spcPct val="150000"/>
              </a:lnSpc>
            </a:pPr>
            <a:r>
              <a:rPr lang="ru-RU" sz="2000" b="1" dirty="0"/>
              <a:t>𝑀доп2=Σ𝑤𝑖∙𝑆</a:t>
            </a:r>
            <a:r>
              <a:rPr lang="ru-RU" sz="2000" b="1" dirty="0" err="1"/>
              <a:t>доп</a:t>
            </a:r>
            <a:r>
              <a:rPr lang="ru-RU" sz="2000" b="1" dirty="0"/>
              <a:t>𝑖∙𝐿𝑖 – дополнительный крутящий момент, зависящий от наветренной площади дополнительных элементов.</a:t>
            </a:r>
          </a:p>
        </p:txBody>
      </p:sp>
      <p:sp>
        <p:nvSpPr>
          <p:cNvPr id="6" name="Прямоугольник 5"/>
          <p:cNvSpPr>
            <a:spLocks noChangeArrowheads="1"/>
          </p:cNvSpPr>
          <p:nvPr/>
        </p:nvSpPr>
        <p:spPr bwMode="auto">
          <a:xfrm>
            <a:off x="1818982" y="10438602"/>
            <a:ext cx="13054113" cy="1387382"/>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Пример дополнительной нагрузки на несущий элемент (стойку) экрана</a:t>
            </a:r>
          </a:p>
          <a:p>
            <a:pPr algn="ctr"/>
            <a:r>
              <a:rPr lang="ru-RU" sz="2000" i="1" dirty="0"/>
              <a:t>Примечание: учитывая, что нагрузки от некоторого дополнительного оборудования невелики, нет необходимости включать расчёты нагрузок от них в основную часть. Достаточно, чтобы запас прочности и устойчивости конструкции экрана покрывал наличие этих нагрузок.</a:t>
            </a:r>
          </a:p>
        </p:txBody>
      </p:sp>
      <p:pic>
        <p:nvPicPr>
          <p:cNvPr id="2" name="Рисунок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9385" y="4929812"/>
            <a:ext cx="7177937" cy="5383453"/>
          </a:xfrm>
          <a:prstGeom prst="rect">
            <a:avLst/>
          </a:prstGeom>
        </p:spPr>
      </p:pic>
      <p:pic>
        <p:nvPicPr>
          <p:cNvPr id="7" name="Рисунок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15307" y="4929812"/>
            <a:ext cx="2631205" cy="5383453"/>
          </a:xfrm>
          <a:prstGeom prst="rect">
            <a:avLst/>
          </a:prstGeom>
          <a:solidFill>
            <a:schemeClr val="bg1"/>
          </a:solidFill>
          <a:ln w="9525" algn="ctr">
            <a:solidFill>
              <a:srgbClr val="003399"/>
            </a:solidFill>
            <a:miter lim="800000"/>
            <a:headEnd/>
            <a:tailEnd/>
          </a:ln>
        </p:spPr>
      </p:pic>
    </p:spTree>
    <p:extLst>
      <p:ext uri="{BB962C8B-B14F-4D97-AF65-F5344CB8AC3E}">
        <p14:creationId xmlns:p14="http://schemas.microsoft.com/office/powerpoint/2010/main" val="106049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a:spLocks noChangeArrowheads="1"/>
          </p:cNvSpPr>
          <p:nvPr/>
        </p:nvSpPr>
        <p:spPr bwMode="auto">
          <a:xfrm>
            <a:off x="1818982" y="3126451"/>
            <a:ext cx="13031199" cy="747362"/>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smtClean="0">
                <a:latin typeface="Arial" charset="0"/>
              </a:rPr>
              <a:t>РАСЧЁТНЫЕ ФОРМУЛЫ ДЛЯ ПРОВЕРКИ ПРОЧНОСТИ:</a:t>
            </a:r>
            <a:endParaRPr lang="ru-RU" sz="1906" b="1" kern="0" dirty="0">
              <a:latin typeface="Arial" charset="0"/>
            </a:endParaRPr>
          </a:p>
        </p:txBody>
      </p:sp>
      <mc:AlternateContent xmlns:mc="http://schemas.openxmlformats.org/markup-compatibility/2006" xmlns:a14="http://schemas.microsoft.com/office/drawing/2010/main">
        <mc:Choice Requires="a14">
          <p:sp>
            <p:nvSpPr>
              <p:cNvPr id="8" name="Прямоугольник 7"/>
              <p:cNvSpPr>
                <a:spLocks noChangeArrowheads="1"/>
              </p:cNvSpPr>
              <p:nvPr/>
            </p:nvSpPr>
            <p:spPr bwMode="auto">
              <a:xfrm>
                <a:off x="1818982" y="4091551"/>
                <a:ext cx="13054113" cy="5920353"/>
              </a:xfrm>
              <a:prstGeom prst="rect">
                <a:avLst/>
              </a:prstGeom>
              <a:solidFill>
                <a:srgbClr val="C6C4C5"/>
              </a:solidFill>
              <a:ln w="9525" algn="ctr">
                <a:noFill/>
                <a:miter lim="800000"/>
                <a:headEnd/>
                <a:tailEnd/>
              </a:ln>
            </p:spPr>
            <p:txBody>
              <a:bodyPr lIns="166282" tIns="0" rIns="166282" bIns="0" anchor="ctr"/>
              <a:lstStyle/>
              <a:p>
                <a:endParaRPr lang="ru-RU" sz="2000" b="1" dirty="0"/>
              </a:p>
              <a:p>
                <a14:m>
                  <m:oMath xmlns:m="http://schemas.openxmlformats.org/officeDocument/2006/math">
                    <m:r>
                      <a:rPr lang="ru-RU" sz="2000" b="1" i="1">
                        <a:latin typeface="Cambria Math" panose="02040503050406030204" pitchFamily="18" charset="0"/>
                      </a:rPr>
                      <m:t>𝜺</m:t>
                    </m:r>
                    <m:r>
                      <a:rPr lang="ru-RU" sz="2000" b="1" i="1">
                        <a:latin typeface="Cambria Math" panose="02040503050406030204" pitchFamily="18" charset="0"/>
                      </a:rPr>
                      <m:t>=</m:t>
                    </m:r>
                    <m:f>
                      <m:fPr>
                        <m:ctrlPr>
                          <a:rPr lang="ru-RU" sz="2000" b="1" i="1">
                            <a:latin typeface="Cambria Math" panose="02040503050406030204" pitchFamily="18" charset="0"/>
                          </a:rPr>
                        </m:ctrlPr>
                      </m:fPr>
                      <m:num>
                        <m:sSub>
                          <m:sSubPr>
                            <m:ctrlPr>
                              <a:rPr lang="ru-RU" sz="2000" b="1" i="1">
                                <a:latin typeface="Cambria Math" panose="02040503050406030204" pitchFamily="18" charset="0"/>
                              </a:rPr>
                            </m:ctrlPr>
                          </m:sSubPr>
                          <m:e>
                            <m:r>
                              <a:rPr lang="en-US" sz="2000" b="1" i="1">
                                <a:latin typeface="Cambria Math" panose="02040503050406030204" pitchFamily="18" charset="0"/>
                              </a:rPr>
                              <m:t>𝑴</m:t>
                            </m:r>
                          </m:e>
                          <m:sub>
                            <m:r>
                              <a:rPr lang="en-US" sz="2000" b="1" i="1">
                                <a:latin typeface="Cambria Math" panose="02040503050406030204" pitchFamily="18" charset="0"/>
                              </a:rPr>
                              <m:t>𝒘</m:t>
                            </m:r>
                          </m:sub>
                        </m:sSub>
                      </m:num>
                      <m:den>
                        <m:sSub>
                          <m:sSubPr>
                            <m:ctrlPr>
                              <a:rPr lang="ru-RU" sz="2000" b="1" i="1">
                                <a:latin typeface="Cambria Math" panose="02040503050406030204" pitchFamily="18" charset="0"/>
                              </a:rPr>
                            </m:ctrlPr>
                          </m:sSubPr>
                          <m:e>
                            <m:r>
                              <a:rPr lang="ru-RU" sz="2000" b="1" i="1">
                                <a:latin typeface="Cambria Math" panose="02040503050406030204" pitchFamily="18" charset="0"/>
                              </a:rPr>
                              <m:t>𝑾</m:t>
                            </m:r>
                          </m:e>
                          <m:sub>
                            <m:r>
                              <a:rPr lang="ru-RU" sz="2000" b="1" i="1">
                                <a:latin typeface="Cambria Math" panose="02040503050406030204" pitchFamily="18" charset="0"/>
                              </a:rPr>
                              <m:t>𝒙</m:t>
                            </m:r>
                          </m:sub>
                        </m:sSub>
                        <m:r>
                          <a:rPr lang="ru-RU" sz="2000" b="1" i="1">
                            <a:latin typeface="Cambria Math" panose="02040503050406030204" pitchFamily="18" charset="0"/>
                          </a:rPr>
                          <m:t>∙[</m:t>
                        </m:r>
                        <m:sSub>
                          <m:sSubPr>
                            <m:ctrlPr>
                              <a:rPr lang="ru-RU" sz="2000" b="1" i="1">
                                <a:latin typeface="Cambria Math" panose="02040503050406030204" pitchFamily="18" charset="0"/>
                              </a:rPr>
                            </m:ctrlPr>
                          </m:sSubPr>
                          <m:e>
                            <m:r>
                              <a:rPr lang="ru-RU" sz="2000" b="1" i="1">
                                <a:latin typeface="Cambria Math" panose="02040503050406030204" pitchFamily="18" charset="0"/>
                              </a:rPr>
                              <m:t>𝝈</m:t>
                            </m:r>
                          </m:e>
                          <m:sub>
                            <m:r>
                              <a:rPr lang="ru-RU" sz="2000" b="1" i="1">
                                <a:latin typeface="Cambria Math" panose="02040503050406030204" pitchFamily="18" charset="0"/>
                              </a:rPr>
                              <m:t>т</m:t>
                            </m:r>
                          </m:sub>
                        </m:sSub>
                        <m:r>
                          <a:rPr lang="ru-RU" sz="2000" b="1" i="1">
                            <a:latin typeface="Cambria Math" panose="02040503050406030204" pitchFamily="18" charset="0"/>
                          </a:rPr>
                          <m:t>]∙</m:t>
                        </m:r>
                        <m:sSub>
                          <m:sSubPr>
                            <m:ctrlPr>
                              <a:rPr lang="ru-RU" sz="2000" b="1" i="1">
                                <a:latin typeface="Cambria Math" panose="02040503050406030204" pitchFamily="18" charset="0"/>
                              </a:rPr>
                            </m:ctrlPr>
                          </m:sSubPr>
                          <m:e>
                            <m:r>
                              <a:rPr lang="ru-RU" sz="2000" b="1" i="1">
                                <a:latin typeface="Cambria Math" panose="02040503050406030204" pitchFamily="18" charset="0"/>
                              </a:rPr>
                              <m:t>𝜸</m:t>
                            </m:r>
                          </m:e>
                          <m:sub>
                            <m:r>
                              <a:rPr lang="ru-RU" sz="2000" b="1" i="1">
                                <a:latin typeface="Cambria Math" panose="02040503050406030204" pitchFamily="18" charset="0"/>
                              </a:rPr>
                              <m:t>с</m:t>
                            </m:r>
                          </m:sub>
                        </m:sSub>
                      </m:den>
                    </m:f>
                    <m:r>
                      <a:rPr lang="ru-RU" sz="2000" b="1" i="1">
                        <a:latin typeface="Cambria Math" panose="02040503050406030204" pitchFamily="18" charset="0"/>
                      </a:rPr>
                      <m:t>≤</m:t>
                    </m:r>
                    <m:r>
                      <a:rPr lang="ru-RU" sz="2000" b="1" i="1">
                        <a:latin typeface="Cambria Math" panose="02040503050406030204" pitchFamily="18" charset="0"/>
                      </a:rPr>
                      <m:t>𝟏</m:t>
                    </m:r>
                  </m:oMath>
                </a14:m>
                <a:r>
                  <a:rPr lang="ru-RU" sz="2000" b="1" dirty="0"/>
                  <a:t> - по нормальным напряжениям;</a:t>
                </a:r>
              </a:p>
              <a:p>
                <a14:m>
                  <m:oMath xmlns:m="http://schemas.openxmlformats.org/officeDocument/2006/math">
                    <m:r>
                      <a:rPr lang="ru-RU" sz="2000" b="1" i="1">
                        <a:latin typeface="Cambria Math" panose="02040503050406030204" pitchFamily="18" charset="0"/>
                      </a:rPr>
                      <m:t>𝝉</m:t>
                    </m:r>
                    <m:r>
                      <a:rPr lang="ru-RU" sz="2000" b="1" i="1">
                        <a:latin typeface="Cambria Math" panose="02040503050406030204" pitchFamily="18" charset="0"/>
                      </a:rPr>
                      <m:t>=</m:t>
                    </m:r>
                    <m:f>
                      <m:fPr>
                        <m:ctrlPr>
                          <a:rPr lang="ru-RU" sz="2000" b="1" i="1">
                            <a:latin typeface="Cambria Math" panose="02040503050406030204" pitchFamily="18" charset="0"/>
                          </a:rPr>
                        </m:ctrlPr>
                      </m:fPr>
                      <m:num>
                        <m:r>
                          <a:rPr lang="en-US" sz="2000" b="1" i="1">
                            <a:latin typeface="Cambria Math" panose="02040503050406030204" pitchFamily="18" charset="0"/>
                          </a:rPr>
                          <m:t>𝒘</m:t>
                        </m:r>
                        <m:r>
                          <a:rPr lang="ru-RU" sz="2000" b="1" i="1">
                            <a:latin typeface="Cambria Math" panose="02040503050406030204" pitchFamily="18" charset="0"/>
                          </a:rPr>
                          <m:t>∙</m:t>
                        </m:r>
                        <m:sSub>
                          <m:sSubPr>
                            <m:ctrlPr>
                              <a:rPr lang="ru-RU" sz="2000" b="1" i="1">
                                <a:latin typeface="Cambria Math" panose="02040503050406030204" pitchFamily="18" charset="0"/>
                              </a:rPr>
                            </m:ctrlPr>
                          </m:sSubPr>
                          <m:e>
                            <m:r>
                              <a:rPr lang="en-US" sz="2000" b="1" i="1">
                                <a:latin typeface="Cambria Math" panose="02040503050406030204" pitchFamily="18" charset="0"/>
                              </a:rPr>
                              <m:t>𝑺</m:t>
                            </m:r>
                          </m:e>
                          <m:sub>
                            <m:r>
                              <a:rPr lang="ru-RU" sz="2000" b="1" i="1">
                                <a:latin typeface="Cambria Math" panose="02040503050406030204" pitchFamily="18" charset="0"/>
                              </a:rPr>
                              <m:t>э</m:t>
                            </m:r>
                          </m:sub>
                        </m:sSub>
                        <m:r>
                          <a:rPr lang="ru-RU" sz="2000" b="1" i="1">
                            <a:latin typeface="Cambria Math" panose="02040503050406030204" pitchFamily="18" charset="0"/>
                          </a:rPr>
                          <m:t>∙</m:t>
                        </m:r>
                        <m:sSub>
                          <m:sSubPr>
                            <m:ctrlPr>
                              <a:rPr lang="ru-RU" sz="2000" b="1" i="1">
                                <a:latin typeface="Cambria Math" panose="02040503050406030204" pitchFamily="18" charset="0"/>
                              </a:rPr>
                            </m:ctrlPr>
                          </m:sSubPr>
                          <m:e>
                            <m:r>
                              <a:rPr lang="en-US" sz="2000" b="1" i="1">
                                <a:latin typeface="Cambria Math" panose="02040503050406030204" pitchFamily="18" charset="0"/>
                              </a:rPr>
                              <m:t>𝑺</m:t>
                            </m:r>
                          </m:e>
                          <m:sub>
                            <m:r>
                              <a:rPr lang="en-US" sz="2000" b="1" i="1">
                                <a:latin typeface="Cambria Math" panose="02040503050406030204" pitchFamily="18" charset="0"/>
                              </a:rPr>
                              <m:t>𝒙</m:t>
                            </m:r>
                          </m:sub>
                        </m:sSub>
                      </m:num>
                      <m:den>
                        <m:sSub>
                          <m:sSubPr>
                            <m:ctrlPr>
                              <a:rPr lang="ru-RU" sz="2000" b="1" i="1">
                                <a:latin typeface="Cambria Math" panose="02040503050406030204" pitchFamily="18" charset="0"/>
                              </a:rPr>
                            </m:ctrlPr>
                          </m:sSubPr>
                          <m:e>
                            <m:r>
                              <a:rPr lang="en-US" sz="2000" b="1" i="1">
                                <a:latin typeface="Cambria Math" panose="02040503050406030204" pitchFamily="18" charset="0"/>
                              </a:rPr>
                              <m:t>𝑰</m:t>
                            </m:r>
                          </m:e>
                          <m:sub>
                            <m:r>
                              <a:rPr lang="en-US" sz="2000" b="1" i="1">
                                <a:latin typeface="Cambria Math" panose="02040503050406030204" pitchFamily="18" charset="0"/>
                              </a:rPr>
                              <m:t>𝒙</m:t>
                            </m:r>
                          </m:sub>
                        </m:sSub>
                        <m:r>
                          <a:rPr lang="ru-RU" sz="2000" b="1" i="1">
                            <a:latin typeface="Cambria Math" panose="02040503050406030204" pitchFamily="18" charset="0"/>
                          </a:rPr>
                          <m:t>∙</m:t>
                        </m:r>
                        <m:sSub>
                          <m:sSubPr>
                            <m:ctrlPr>
                              <a:rPr lang="ru-RU" sz="2000" b="1" i="1">
                                <a:latin typeface="Cambria Math" panose="02040503050406030204" pitchFamily="18" charset="0"/>
                              </a:rPr>
                            </m:ctrlPr>
                          </m:sSubPr>
                          <m:e>
                            <m:r>
                              <a:rPr lang="en-US" sz="2000" b="1" i="1">
                                <a:latin typeface="Cambria Math" panose="02040503050406030204" pitchFamily="18" charset="0"/>
                              </a:rPr>
                              <m:t>𝒕</m:t>
                            </m:r>
                          </m:e>
                          <m:sub>
                            <m:r>
                              <a:rPr lang="en-US" sz="2000" b="1" i="1">
                                <a:latin typeface="Cambria Math" panose="02040503050406030204" pitchFamily="18" charset="0"/>
                              </a:rPr>
                              <m:t>𝒘</m:t>
                            </m:r>
                          </m:sub>
                        </m:sSub>
                        <m:r>
                          <a:rPr lang="ru-RU" sz="2000" b="1" i="1">
                            <a:latin typeface="Cambria Math" panose="02040503050406030204" pitchFamily="18" charset="0"/>
                          </a:rPr>
                          <m:t>∙[</m:t>
                        </m:r>
                        <m:sSub>
                          <m:sSubPr>
                            <m:ctrlPr>
                              <a:rPr lang="ru-RU" sz="2000" b="1" i="1">
                                <a:latin typeface="Cambria Math" panose="02040503050406030204" pitchFamily="18" charset="0"/>
                              </a:rPr>
                            </m:ctrlPr>
                          </m:sSubPr>
                          <m:e>
                            <m:r>
                              <a:rPr lang="en-US" sz="2000" b="1" i="1">
                                <a:latin typeface="Cambria Math" panose="02040503050406030204" pitchFamily="18" charset="0"/>
                              </a:rPr>
                              <m:t>𝝈</m:t>
                            </m:r>
                          </m:e>
                          <m:sub>
                            <m:r>
                              <a:rPr lang="ru-RU" sz="2000" b="1" i="1">
                                <a:latin typeface="Cambria Math" panose="02040503050406030204" pitchFamily="18" charset="0"/>
                              </a:rPr>
                              <m:t>т</m:t>
                            </m:r>
                          </m:sub>
                        </m:sSub>
                        <m:r>
                          <a:rPr lang="ru-RU" sz="2000" b="1" i="1">
                            <a:latin typeface="Cambria Math" panose="02040503050406030204" pitchFamily="18" charset="0"/>
                          </a:rPr>
                          <m:t>]∙</m:t>
                        </m:r>
                        <m:sSub>
                          <m:sSubPr>
                            <m:ctrlPr>
                              <a:rPr lang="ru-RU" sz="2000" b="1" i="1">
                                <a:latin typeface="Cambria Math" panose="02040503050406030204" pitchFamily="18" charset="0"/>
                              </a:rPr>
                            </m:ctrlPr>
                          </m:sSubPr>
                          <m:e>
                            <m:r>
                              <a:rPr lang="en-US" sz="2000" b="1" i="1">
                                <a:latin typeface="Cambria Math" panose="02040503050406030204" pitchFamily="18" charset="0"/>
                              </a:rPr>
                              <m:t>𝜸</m:t>
                            </m:r>
                          </m:e>
                          <m:sub>
                            <m:r>
                              <a:rPr lang="en-US" sz="2000" b="1" i="1">
                                <a:latin typeface="Cambria Math" panose="02040503050406030204" pitchFamily="18" charset="0"/>
                              </a:rPr>
                              <m:t>𝒄</m:t>
                            </m:r>
                          </m:sub>
                        </m:sSub>
                      </m:den>
                    </m:f>
                    <m:r>
                      <a:rPr lang="ru-RU" sz="2000" b="1" i="1">
                        <a:latin typeface="Cambria Math" panose="02040503050406030204" pitchFamily="18" charset="0"/>
                      </a:rPr>
                      <m:t>≤</m:t>
                    </m:r>
                    <m:r>
                      <a:rPr lang="ru-RU" sz="2000" b="1" i="1">
                        <a:latin typeface="Cambria Math" panose="02040503050406030204" pitchFamily="18" charset="0"/>
                      </a:rPr>
                      <m:t>𝟏</m:t>
                    </m:r>
                  </m:oMath>
                </a14:m>
                <a:r>
                  <a:rPr lang="ru-RU" sz="2000" b="1" dirty="0"/>
                  <a:t> - по касательным напряжениям,</a:t>
                </a:r>
              </a:p>
              <a:p>
                <a:r>
                  <a:rPr lang="ru-RU" sz="2000" b="1" dirty="0"/>
                  <a:t>где  </a:t>
                </a:r>
                <a14:m>
                  <m:oMath xmlns:m="http://schemas.openxmlformats.org/officeDocument/2006/math">
                    <m:sSub>
                      <m:sSubPr>
                        <m:ctrlPr>
                          <a:rPr lang="ru-RU" sz="2000" b="1" i="1">
                            <a:latin typeface="Cambria Math" panose="02040503050406030204" pitchFamily="18" charset="0"/>
                          </a:rPr>
                        </m:ctrlPr>
                      </m:sSubPr>
                      <m:e>
                        <m:r>
                          <a:rPr lang="en-US" sz="2000" b="1" i="1">
                            <a:latin typeface="Cambria Math" panose="02040503050406030204" pitchFamily="18" charset="0"/>
                          </a:rPr>
                          <m:t>𝑰</m:t>
                        </m:r>
                      </m:e>
                      <m:sub>
                        <m:r>
                          <a:rPr lang="ru-RU" sz="2000" b="1" i="1">
                            <a:latin typeface="Cambria Math" panose="02040503050406030204" pitchFamily="18" charset="0"/>
                          </a:rPr>
                          <m:t>𝒙</m:t>
                        </m:r>
                      </m:sub>
                    </m:sSub>
                  </m:oMath>
                </a14:m>
                <a:r>
                  <a:rPr lang="ru-RU" sz="2000" b="1" dirty="0"/>
                  <a:t>   – момент инерции сечения, м</a:t>
                </a:r>
                <a:r>
                  <a:rPr lang="ru-RU" sz="2000" b="1" baseline="30000" dirty="0"/>
                  <a:t>4</a:t>
                </a:r>
                <a:r>
                  <a:rPr lang="ru-RU" sz="2000" b="1" dirty="0"/>
                  <a:t>,</a:t>
                </a:r>
              </a:p>
              <a:p>
                <a14:m>
                  <m:oMath xmlns:m="http://schemas.openxmlformats.org/officeDocument/2006/math">
                    <m:sSub>
                      <m:sSubPr>
                        <m:ctrlPr>
                          <a:rPr lang="ru-RU" sz="2000" b="1" i="1">
                            <a:latin typeface="Cambria Math" panose="02040503050406030204" pitchFamily="18" charset="0"/>
                          </a:rPr>
                        </m:ctrlPr>
                      </m:sSubPr>
                      <m:e>
                        <m:r>
                          <a:rPr lang="en-US" sz="2000" b="1" i="1">
                            <a:latin typeface="Cambria Math" panose="02040503050406030204" pitchFamily="18" charset="0"/>
                          </a:rPr>
                          <m:t>𝑺</m:t>
                        </m:r>
                      </m:e>
                      <m:sub>
                        <m:r>
                          <a:rPr lang="ru-RU" sz="2000" b="1" i="1">
                            <a:latin typeface="Cambria Math" panose="02040503050406030204" pitchFamily="18" charset="0"/>
                          </a:rPr>
                          <m:t>𝒙</m:t>
                        </m:r>
                      </m:sub>
                    </m:sSub>
                  </m:oMath>
                </a14:m>
                <a:r>
                  <a:rPr lang="ru-RU" sz="2000" b="1" dirty="0"/>
                  <a:t> - статический момент </a:t>
                </a:r>
                <a:r>
                  <a:rPr lang="ru-RU" sz="2000" b="1" dirty="0" err="1"/>
                  <a:t>двутавра</a:t>
                </a:r>
                <a:r>
                  <a:rPr lang="ru-RU" sz="2000" b="1" dirty="0"/>
                  <a:t>, м</a:t>
                </a:r>
                <a:r>
                  <a:rPr lang="ru-RU" sz="2000" b="1" baseline="30000" dirty="0"/>
                  <a:t>3</a:t>
                </a:r>
                <a:r>
                  <a:rPr lang="ru-RU" sz="2000" b="1" dirty="0"/>
                  <a:t>,</a:t>
                </a:r>
              </a:p>
              <a:p>
                <a14:m>
                  <m:oMath xmlns:m="http://schemas.openxmlformats.org/officeDocument/2006/math">
                    <m:sSub>
                      <m:sSubPr>
                        <m:ctrlPr>
                          <a:rPr lang="ru-RU" sz="2000" b="1" i="1">
                            <a:latin typeface="Cambria Math" panose="02040503050406030204" pitchFamily="18" charset="0"/>
                          </a:rPr>
                        </m:ctrlPr>
                      </m:sSubPr>
                      <m:e>
                        <m:r>
                          <a:rPr lang="en-US" sz="2000" b="1" i="1">
                            <a:latin typeface="Cambria Math" panose="02040503050406030204" pitchFamily="18" charset="0"/>
                          </a:rPr>
                          <m:t>𝒕</m:t>
                        </m:r>
                      </m:e>
                      <m:sub>
                        <m:r>
                          <a:rPr lang="ru-RU" sz="2000" b="1" i="1">
                            <a:latin typeface="Cambria Math" panose="02040503050406030204" pitchFamily="18" charset="0"/>
                          </a:rPr>
                          <m:t>𝒘</m:t>
                        </m:r>
                      </m:sub>
                    </m:sSub>
                  </m:oMath>
                </a14:m>
                <a:r>
                  <a:rPr lang="ru-RU" sz="2000" b="1" dirty="0"/>
                  <a:t> – толщина стенки профиля, м,</a:t>
                </a:r>
              </a:p>
              <a:p>
                <a:r>
                  <a:rPr lang="ru-RU" sz="2000" b="1" dirty="0"/>
                  <a:t> </a:t>
                </a:r>
              </a:p>
              <a:p>
                <a14:m>
                  <m:oMath xmlns:m="http://schemas.openxmlformats.org/officeDocument/2006/math">
                    <m:sSub>
                      <m:sSubPr>
                        <m:ctrlPr>
                          <a:rPr lang="ru-RU" sz="2000" b="1" i="1">
                            <a:latin typeface="Cambria Math" panose="02040503050406030204" pitchFamily="18" charset="0"/>
                          </a:rPr>
                        </m:ctrlPr>
                      </m:sSubPr>
                      <m:e>
                        <m:r>
                          <a:rPr lang="ru-RU" sz="2000" b="1" i="1">
                            <a:latin typeface="Cambria Math" panose="02040503050406030204" pitchFamily="18" charset="0"/>
                          </a:rPr>
                          <m:t>[</m:t>
                        </m:r>
                        <m:r>
                          <a:rPr lang="en-US" sz="2000" b="1" i="1">
                            <a:latin typeface="Cambria Math" panose="02040503050406030204" pitchFamily="18" charset="0"/>
                          </a:rPr>
                          <m:t>𝝈</m:t>
                        </m:r>
                      </m:e>
                      <m:sub>
                        <m:r>
                          <a:rPr lang="ru-RU" sz="2000" b="1" i="1">
                            <a:latin typeface="Cambria Math" panose="02040503050406030204" pitchFamily="18" charset="0"/>
                          </a:rPr>
                          <m:t>т</m:t>
                        </m:r>
                      </m:sub>
                    </m:sSub>
                    <m:r>
                      <a:rPr lang="ru-RU" sz="2000" b="1" i="1">
                        <a:latin typeface="Cambria Math" panose="02040503050406030204" pitchFamily="18" charset="0"/>
                      </a:rPr>
                      <m:t>]</m:t>
                    </m:r>
                  </m:oMath>
                </a14:m>
                <a:r>
                  <a:rPr lang="ru-RU" sz="2000" b="1" dirty="0"/>
                  <a:t> – предел текучести стали,</a:t>
                </a:r>
              </a:p>
              <a:p>
                <a14:m>
                  <m:oMath xmlns:m="http://schemas.openxmlformats.org/officeDocument/2006/math">
                    <m:sSub>
                      <m:sSubPr>
                        <m:ctrlPr>
                          <a:rPr lang="ru-RU" sz="2000" b="1" i="1">
                            <a:latin typeface="Cambria Math" panose="02040503050406030204" pitchFamily="18" charset="0"/>
                          </a:rPr>
                        </m:ctrlPr>
                      </m:sSubPr>
                      <m:e>
                        <m:r>
                          <a:rPr lang="ru-RU" sz="2000" b="1" i="1">
                            <a:latin typeface="Cambria Math" panose="02040503050406030204" pitchFamily="18" charset="0"/>
                          </a:rPr>
                          <m:t>𝜸</m:t>
                        </m:r>
                      </m:e>
                      <m:sub>
                        <m:r>
                          <a:rPr lang="en-US" sz="2000" b="1" i="1">
                            <a:latin typeface="Cambria Math" panose="02040503050406030204" pitchFamily="18" charset="0"/>
                          </a:rPr>
                          <m:t>𝒄</m:t>
                        </m:r>
                      </m:sub>
                    </m:sSub>
                  </m:oMath>
                </a14:m>
                <a:r>
                  <a:rPr lang="ru-RU" sz="2000" b="1" dirty="0"/>
                  <a:t> - коэффициент условия работы (для балок сплошного сечения).</a:t>
                </a:r>
              </a:p>
              <a:p>
                <a:r>
                  <a:rPr lang="ru-RU" sz="2000" b="1" dirty="0"/>
                  <a:t>Предварительную проверку выбора сечения можно провести по формуле сопротивления материалов:</a:t>
                </a:r>
              </a:p>
              <a:p>
                <a:pPr/>
                <a14:m>
                  <m:oMathPara xmlns:m="http://schemas.openxmlformats.org/officeDocument/2006/math">
                    <m:oMathParaPr>
                      <m:jc m:val="centerGroup"/>
                    </m:oMathParaPr>
                    <m:oMath xmlns:m="http://schemas.openxmlformats.org/officeDocument/2006/math">
                      <m:sSub>
                        <m:sSubPr>
                          <m:ctrlPr>
                            <a:rPr lang="ru-RU" sz="2000" b="1" i="1">
                              <a:latin typeface="Cambria Math" panose="02040503050406030204" pitchFamily="18" charset="0"/>
                            </a:rPr>
                          </m:ctrlPr>
                        </m:sSubPr>
                        <m:e>
                          <m:r>
                            <a:rPr lang="en-US" sz="2000" b="1" i="1">
                              <a:latin typeface="Cambria Math" panose="02040503050406030204" pitchFamily="18" charset="0"/>
                            </a:rPr>
                            <m:t>𝑾</m:t>
                          </m:r>
                        </m:e>
                        <m:sub>
                          <m:r>
                            <a:rPr lang="ru-RU" sz="2000" b="1" i="1">
                              <a:latin typeface="Cambria Math" panose="02040503050406030204" pitchFamily="18" charset="0"/>
                            </a:rPr>
                            <m:t>𝒎𝒊𝒏</m:t>
                          </m:r>
                        </m:sub>
                      </m:sSub>
                      <m:r>
                        <a:rPr lang="ru-RU" sz="2000" b="1" i="1">
                          <a:latin typeface="Cambria Math" panose="02040503050406030204" pitchFamily="18" charset="0"/>
                        </a:rPr>
                        <m:t>=</m:t>
                      </m:r>
                      <m:f>
                        <m:fPr>
                          <m:ctrlPr>
                            <a:rPr lang="ru-RU" sz="2000" b="1" i="1">
                              <a:latin typeface="Cambria Math" panose="02040503050406030204" pitchFamily="18" charset="0"/>
                            </a:rPr>
                          </m:ctrlPr>
                        </m:fPr>
                        <m:num>
                          <m:sSub>
                            <m:sSubPr>
                              <m:ctrlPr>
                                <a:rPr lang="ru-RU" sz="2000" b="1" i="1">
                                  <a:latin typeface="Cambria Math" panose="02040503050406030204" pitchFamily="18" charset="0"/>
                                </a:rPr>
                              </m:ctrlPr>
                            </m:sSubPr>
                            <m:e>
                              <m:r>
                                <a:rPr lang="ru-RU" sz="2000" b="1" i="1">
                                  <a:latin typeface="Cambria Math" panose="02040503050406030204" pitchFamily="18" charset="0"/>
                                </a:rPr>
                                <m:t>𝑴</m:t>
                              </m:r>
                            </m:e>
                            <m:sub>
                              <m:r>
                                <a:rPr lang="en-US" sz="2000" b="1" i="1">
                                  <a:latin typeface="Cambria Math" panose="02040503050406030204" pitchFamily="18" charset="0"/>
                                </a:rPr>
                                <m:t>𝒘</m:t>
                              </m:r>
                            </m:sub>
                          </m:sSub>
                        </m:num>
                        <m:den>
                          <m:r>
                            <a:rPr lang="ru-RU" sz="2000" b="1" i="1">
                              <a:latin typeface="Cambria Math" panose="02040503050406030204" pitchFamily="18" charset="0"/>
                            </a:rPr>
                            <m:t>[</m:t>
                          </m:r>
                          <m:sSub>
                            <m:sSubPr>
                              <m:ctrlPr>
                                <a:rPr lang="ru-RU" sz="2000" b="1" i="1">
                                  <a:latin typeface="Cambria Math" panose="02040503050406030204" pitchFamily="18" charset="0"/>
                                </a:rPr>
                              </m:ctrlPr>
                            </m:sSubPr>
                            <m:e>
                              <m:r>
                                <a:rPr lang="ru-RU" sz="2000" b="1" i="1">
                                  <a:latin typeface="Cambria Math" panose="02040503050406030204" pitchFamily="18" charset="0"/>
                                </a:rPr>
                                <m:t>𝝈</m:t>
                              </m:r>
                            </m:e>
                            <m:sub>
                              <m:r>
                                <a:rPr lang="ru-RU" sz="2000" b="1" i="1">
                                  <a:latin typeface="Cambria Math" panose="02040503050406030204" pitchFamily="18" charset="0"/>
                                </a:rPr>
                                <m:t>т</m:t>
                              </m:r>
                            </m:sub>
                          </m:sSub>
                          <m:r>
                            <a:rPr lang="ru-RU" sz="2000" b="1" i="1">
                              <a:latin typeface="Cambria Math" panose="02040503050406030204" pitchFamily="18" charset="0"/>
                            </a:rPr>
                            <m:t>]</m:t>
                          </m:r>
                        </m:den>
                      </m:f>
                    </m:oMath>
                  </m:oMathPara>
                </a14:m>
                <a:endParaRPr lang="ru-RU" sz="2000" b="1" dirty="0"/>
              </a:p>
              <a:p>
                <a:r>
                  <a:rPr lang="ru-RU" sz="2000" b="1" dirty="0"/>
                  <a:t>Также необходимо знать стрелу прогиба балки, чтобы избежать выпадение панелей при изгибе балки стойки:</a:t>
                </a:r>
              </a:p>
              <a:p>
                <a:pPr/>
                <a14:m>
                  <m:oMathPara xmlns:m="http://schemas.openxmlformats.org/officeDocument/2006/math">
                    <m:oMathParaPr>
                      <m:jc m:val="centerGroup"/>
                    </m:oMathParaPr>
                    <m:oMath xmlns:m="http://schemas.openxmlformats.org/officeDocument/2006/math">
                      <m:r>
                        <a:rPr lang="ru-RU" sz="2000" b="1" i="1">
                          <a:latin typeface="Cambria Math" panose="02040503050406030204" pitchFamily="18" charset="0"/>
                        </a:rPr>
                        <m:t>𝒙</m:t>
                      </m:r>
                      <m:r>
                        <a:rPr lang="ru-RU" sz="2000" b="1" i="1">
                          <a:latin typeface="Cambria Math" panose="02040503050406030204" pitchFamily="18" charset="0"/>
                        </a:rPr>
                        <m:t>=</m:t>
                      </m:r>
                      <m:f>
                        <m:fPr>
                          <m:ctrlPr>
                            <a:rPr lang="ru-RU" sz="2000" b="1" i="1">
                              <a:latin typeface="Cambria Math" panose="02040503050406030204" pitchFamily="18" charset="0"/>
                            </a:rPr>
                          </m:ctrlPr>
                        </m:fPr>
                        <m:num>
                          <m:sSub>
                            <m:sSubPr>
                              <m:ctrlPr>
                                <a:rPr lang="ru-RU" sz="2000" b="1" i="1">
                                  <a:latin typeface="Cambria Math" panose="02040503050406030204" pitchFamily="18" charset="0"/>
                                </a:rPr>
                              </m:ctrlPr>
                            </m:sSubPr>
                            <m:e>
                              <m:r>
                                <a:rPr lang="ru-RU" sz="2000" b="1" i="1">
                                  <a:latin typeface="Cambria Math" panose="02040503050406030204" pitchFamily="18" charset="0"/>
                                </a:rPr>
                                <m:t>𝑴</m:t>
                              </m:r>
                            </m:e>
                            <m:sub>
                              <m:r>
                                <a:rPr lang="ru-RU" sz="2000" b="1" i="1">
                                  <a:latin typeface="Cambria Math" panose="02040503050406030204" pitchFamily="18" charset="0"/>
                                </a:rPr>
                                <m:t>𝒎𝒂𝒙</m:t>
                              </m:r>
                            </m:sub>
                          </m:sSub>
                          <m:r>
                            <a:rPr lang="ru-RU" sz="2000" b="1" i="1">
                              <a:latin typeface="Cambria Math" panose="02040503050406030204" pitchFamily="18" charset="0"/>
                            </a:rPr>
                            <m:t>∙</m:t>
                          </m:r>
                          <m:r>
                            <a:rPr lang="ru-RU" sz="2000" b="1" i="1">
                              <a:latin typeface="Cambria Math" panose="02040503050406030204" pitchFamily="18" charset="0"/>
                            </a:rPr>
                            <m:t>𝑳</m:t>
                          </m:r>
                        </m:num>
                        <m:den>
                          <m:r>
                            <a:rPr lang="ru-RU" sz="2000" b="1" i="1">
                              <a:latin typeface="Cambria Math" panose="02040503050406030204" pitchFamily="18" charset="0"/>
                            </a:rPr>
                            <m:t>𝟐</m:t>
                          </m:r>
                          <m:r>
                            <a:rPr lang="ru-RU" sz="2000" b="1" i="1">
                              <a:latin typeface="Cambria Math" panose="02040503050406030204" pitchFamily="18" charset="0"/>
                            </a:rPr>
                            <m:t>𝑬</m:t>
                          </m:r>
                          <m:r>
                            <a:rPr lang="ru-RU" sz="2000" b="1" i="1">
                              <a:latin typeface="Cambria Math" panose="02040503050406030204" pitchFamily="18" charset="0"/>
                            </a:rPr>
                            <m:t>∙</m:t>
                          </m:r>
                          <m:sSub>
                            <m:sSubPr>
                              <m:ctrlPr>
                                <a:rPr lang="ru-RU" sz="2000" b="1" i="1">
                                  <a:latin typeface="Cambria Math" panose="02040503050406030204" pitchFamily="18" charset="0"/>
                                </a:rPr>
                              </m:ctrlPr>
                            </m:sSubPr>
                            <m:e>
                              <m:r>
                                <a:rPr lang="ru-RU" sz="2000" b="1" i="1">
                                  <a:latin typeface="Cambria Math" panose="02040503050406030204" pitchFamily="18" charset="0"/>
                                </a:rPr>
                                <m:t>𝑰</m:t>
                              </m:r>
                            </m:e>
                            <m:sub>
                              <m:r>
                                <a:rPr lang="ru-RU" sz="2000" b="1" i="1">
                                  <a:latin typeface="Cambria Math" panose="02040503050406030204" pitchFamily="18" charset="0"/>
                                </a:rPr>
                                <m:t>𝒙</m:t>
                              </m:r>
                            </m:sub>
                          </m:sSub>
                        </m:den>
                      </m:f>
                    </m:oMath>
                  </m:oMathPara>
                </a14:m>
                <a:endParaRPr lang="ru-RU" sz="2000" b="1" dirty="0"/>
              </a:p>
            </p:txBody>
          </p:sp>
        </mc:Choice>
        <mc:Fallback xmlns="">
          <p:sp>
            <p:nvSpPr>
              <p:cNvPr id="8" name="Прямоугольник 7"/>
              <p:cNvSpPr>
                <a:spLocks noRot="1" noChangeAspect="1" noMove="1" noResize="1" noEditPoints="1" noAdjustHandles="1" noChangeArrowheads="1" noChangeShapeType="1" noTextEdit="1"/>
              </p:cNvSpPr>
              <p:nvPr/>
            </p:nvSpPr>
            <p:spPr bwMode="auto">
              <a:xfrm>
                <a:off x="1818982" y="4091551"/>
                <a:ext cx="13054113" cy="5920353"/>
              </a:xfrm>
              <a:prstGeom prst="rect">
                <a:avLst/>
              </a:prstGeom>
              <a:blipFill rotWithShape="0">
                <a:blip r:embed="rId3"/>
                <a:stretch>
                  <a:fillRect/>
                </a:stretch>
              </a:blipFill>
              <a:ln w="9525" algn="ctr">
                <a:noFill/>
                <a:miter lim="800000"/>
                <a:headEnd/>
                <a:tailEnd/>
              </a:ln>
            </p:spPr>
            <p:txBody>
              <a:bodyPr/>
              <a:lstStyle/>
              <a:p>
                <a:r>
                  <a:rPr lang="ru-RU">
                    <a:noFill/>
                  </a:rPr>
                  <a:t> </a:t>
                </a:r>
              </a:p>
            </p:txBody>
          </p:sp>
        </mc:Fallback>
      </mc:AlternateContent>
      <p:sp>
        <p:nvSpPr>
          <p:cNvPr id="9" name="Прямоугольник 8"/>
          <p:cNvSpPr>
            <a:spLocks noChangeArrowheads="1"/>
          </p:cNvSpPr>
          <p:nvPr/>
        </p:nvSpPr>
        <p:spPr bwMode="auto">
          <a:xfrm>
            <a:off x="1188719" y="1602228"/>
            <a:ext cx="13661461" cy="1156468"/>
          </a:xfrm>
          <a:prstGeom prst="rect">
            <a:avLst/>
          </a:prstGeom>
          <a:solidFill>
            <a:srgbClr val="778CDF"/>
          </a:solidFill>
          <a:ln w="9525" algn="ctr">
            <a:noFill/>
            <a:miter lim="800000"/>
            <a:headEnd/>
            <a:tailEnd/>
          </a:ln>
        </p:spPr>
        <p:txBody>
          <a:bodyPr lIns="166282" tIns="0" rIns="166282" bIns="0" anchor="ctr"/>
          <a:lstStyle/>
          <a:p>
            <a:r>
              <a:rPr lang="ru-RU" sz="2400" b="1" dirty="0">
                <a:solidFill>
                  <a:schemeClr val="bg1"/>
                </a:solidFill>
                <a:cs typeface="Arial" panose="020B0604020202020204" pitchFamily="34" charset="0"/>
              </a:rPr>
              <a:t>Расчёт стойки экрана должен производиться согласно требованиям СП16.13330.2011 по нормальным и касательным напряжениям, действующим в поперечном экрану направлении.</a:t>
            </a:r>
          </a:p>
        </p:txBody>
      </p:sp>
    </p:spTree>
    <p:extLst>
      <p:ext uri="{BB962C8B-B14F-4D97-AF65-F5344CB8AC3E}">
        <p14:creationId xmlns:p14="http://schemas.microsoft.com/office/powerpoint/2010/main" val="27422741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p:nvPr/>
        </p:nvPicPr>
        <p:blipFill>
          <a:blip r:embed="rId2">
            <a:clrChange>
              <a:clrFrom>
                <a:srgbClr val="FEFCF0"/>
              </a:clrFrom>
              <a:clrTo>
                <a:srgbClr val="FEFCF0">
                  <a:alpha val="0"/>
                </a:srgbClr>
              </a:clrTo>
            </a:clrChange>
            <a:extLst>
              <a:ext uri="{28A0092B-C50C-407E-A947-70E740481C1C}">
                <a14:useLocalDpi xmlns:a14="http://schemas.microsoft.com/office/drawing/2010/main"/>
              </a:ext>
            </a:extLst>
          </a:blip>
          <a:srcRect/>
          <a:stretch>
            <a:fillRect/>
          </a:stretch>
        </p:blipFill>
        <p:spPr bwMode="auto">
          <a:xfrm>
            <a:off x="3501288" y="2479431"/>
            <a:ext cx="8493369" cy="9121638"/>
          </a:xfrm>
          <a:prstGeom prst="rect">
            <a:avLst/>
          </a:prstGeom>
          <a:noFill/>
          <a:ln>
            <a:noFill/>
          </a:ln>
        </p:spPr>
      </p:pic>
      <p:sp>
        <p:nvSpPr>
          <p:cNvPr id="5" name="Прямоугольник 4"/>
          <p:cNvSpPr>
            <a:spLocks noChangeArrowheads="1"/>
          </p:cNvSpPr>
          <p:nvPr/>
        </p:nvSpPr>
        <p:spPr bwMode="auto">
          <a:xfrm>
            <a:off x="1284467" y="1354019"/>
            <a:ext cx="12927013" cy="924232"/>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smtClean="0">
                <a:latin typeface="Arial" charset="0"/>
              </a:rPr>
              <a:t>СТОЙКИ АКУСТИЧЕСКИХ ЭКРАНОВ – ОСНОВНЫЕ НЕСУЩИЕ ЭЛЕМЕНТЫ ЭКРАНОВ, КОТОРЫЕ ОПРЕДЕЛЯЮТ ПРОЧНОСТЬ И УСТОЙЧИВОСТЬ ЭКРАНОВ И ИХ ФОРМУ.</a:t>
            </a:r>
            <a:endParaRPr lang="ru-RU" sz="1906" b="1" kern="0" dirty="0">
              <a:latin typeface="Arial" charset="0"/>
            </a:endParaRPr>
          </a:p>
        </p:txBody>
      </p:sp>
    </p:spTree>
    <p:extLst>
      <p:ext uri="{BB962C8B-B14F-4D97-AF65-F5344CB8AC3E}">
        <p14:creationId xmlns:p14="http://schemas.microsoft.com/office/powerpoint/2010/main" val="32419678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27830" y="1131472"/>
            <a:ext cx="6041246" cy="4029464"/>
          </a:xfrm>
          <a:prstGeom prst="rect">
            <a:avLst/>
          </a:prstGeom>
        </p:spPr>
      </p:pic>
      <p:pic>
        <p:nvPicPr>
          <p:cNvPr id="6" name="Рисунок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44386" y="5160936"/>
            <a:ext cx="5372620" cy="2867186"/>
          </a:xfrm>
          <a:prstGeom prst="rect">
            <a:avLst/>
          </a:prstGeom>
        </p:spPr>
      </p:pic>
      <p:pic>
        <p:nvPicPr>
          <p:cNvPr id="7" name="Рисунок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00420" y="8617125"/>
            <a:ext cx="2868656" cy="3471934"/>
          </a:xfrm>
          <a:prstGeom prst="rect">
            <a:avLst/>
          </a:prstGeom>
        </p:spPr>
      </p:pic>
      <p:pic>
        <p:nvPicPr>
          <p:cNvPr id="8" name="Рисунок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44386" y="8632461"/>
            <a:ext cx="4608797" cy="3456598"/>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344388" y="1131472"/>
            <a:ext cx="5372618" cy="4029464"/>
          </a:xfrm>
          <a:prstGeom prst="rect">
            <a:avLst/>
          </a:prstGeom>
        </p:spPr>
      </p:pic>
      <p:sp>
        <p:nvSpPr>
          <p:cNvPr id="2" name="Прямоугольник 1"/>
          <p:cNvSpPr>
            <a:spLocks noChangeArrowheads="1"/>
          </p:cNvSpPr>
          <p:nvPr/>
        </p:nvSpPr>
        <p:spPr bwMode="auto">
          <a:xfrm>
            <a:off x="2124656" y="4602997"/>
            <a:ext cx="11592350" cy="557939"/>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Примеры криволинейных экранов</a:t>
            </a:r>
          </a:p>
        </p:txBody>
      </p:sp>
      <p:pic>
        <p:nvPicPr>
          <p:cNvPr id="10" name="Рисунок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24657" y="5176435"/>
            <a:ext cx="6044420" cy="2867186"/>
          </a:xfrm>
          <a:prstGeom prst="rect">
            <a:avLst/>
          </a:prstGeom>
        </p:spPr>
      </p:pic>
      <p:sp>
        <p:nvSpPr>
          <p:cNvPr id="11" name="Прямоугольник 10"/>
          <p:cNvSpPr>
            <a:spLocks noChangeArrowheads="1"/>
          </p:cNvSpPr>
          <p:nvPr/>
        </p:nvSpPr>
        <p:spPr bwMode="auto">
          <a:xfrm>
            <a:off x="2124656" y="8059185"/>
            <a:ext cx="11592350" cy="557939"/>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Примеры прямых экранов</a:t>
            </a:r>
          </a:p>
        </p:txBody>
      </p:sp>
      <p:sp>
        <p:nvSpPr>
          <p:cNvPr id="12" name="Прямоугольник 11"/>
          <p:cNvSpPr>
            <a:spLocks noChangeArrowheads="1"/>
          </p:cNvSpPr>
          <p:nvPr/>
        </p:nvSpPr>
        <p:spPr bwMode="auto">
          <a:xfrm>
            <a:off x="2124656" y="11748097"/>
            <a:ext cx="11592350" cy="557939"/>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Примеры экранов с козырьком</a:t>
            </a:r>
          </a:p>
        </p:txBody>
      </p:sp>
    </p:spTree>
    <p:extLst>
      <p:ext uri="{BB962C8B-B14F-4D97-AF65-F5344CB8AC3E}">
        <p14:creationId xmlns:p14="http://schemas.microsoft.com/office/powerpoint/2010/main" val="35560695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a:spLocks noChangeArrowheads="1"/>
          </p:cNvSpPr>
          <p:nvPr/>
        </p:nvSpPr>
        <p:spPr bwMode="auto">
          <a:xfrm>
            <a:off x="2041902" y="1830540"/>
            <a:ext cx="12792780" cy="3066925"/>
          </a:xfrm>
          <a:prstGeom prst="rect">
            <a:avLst/>
          </a:prstGeom>
          <a:solidFill>
            <a:srgbClr val="C6C4C5"/>
          </a:solidFill>
          <a:ln w="9525" algn="ctr">
            <a:noFill/>
            <a:miter lim="800000"/>
            <a:headEnd/>
            <a:tailEnd/>
          </a:ln>
        </p:spPr>
        <p:txBody>
          <a:bodyPr lIns="166282" tIns="0" rIns="166282" bIns="0" anchor="ctr"/>
          <a:lstStyle/>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Крепление стойки экрана на фундаменте (классический вариант) производится на бетонном основании фундаментными болтами – бетонируемыми или устанавливаемые на химические анкера после твердения бетона. Также стойки могут закрепляться на мостовых сооружениях к бетонным поверхностям классическим вариантом или к металлическим поверхностям к специально сконструированным для этих целей элементам сооружения. Устройство и расчёт фундаментных болтов производится согласно требованиям СП43.13330.2012.</a:t>
            </a:r>
          </a:p>
        </p:txBody>
      </p:sp>
      <p:pic>
        <p:nvPicPr>
          <p:cNvPr id="5" name="Рисунок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54690" y="5141629"/>
            <a:ext cx="1905000" cy="5080000"/>
          </a:xfrm>
          <a:prstGeom prst="rect">
            <a:avLst/>
          </a:prstGeom>
          <a:solidFill>
            <a:schemeClr val="bg1"/>
          </a:solidFill>
          <a:ln w="9525" algn="ctr">
            <a:solidFill>
              <a:srgbClr val="003399"/>
            </a:solidFill>
            <a:miter lim="800000"/>
            <a:headEnd/>
            <a:tailEnd/>
          </a:ln>
        </p:spPr>
      </p:pic>
      <p:pic>
        <p:nvPicPr>
          <p:cNvPr id="6" name="Рисунок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0426" y="5141629"/>
            <a:ext cx="1905000" cy="5080000"/>
          </a:xfrm>
          <a:prstGeom prst="rect">
            <a:avLst/>
          </a:prstGeom>
          <a:solidFill>
            <a:schemeClr val="bg1"/>
          </a:solidFill>
          <a:ln w="9525" algn="ctr">
            <a:solidFill>
              <a:srgbClr val="003399"/>
            </a:solidFill>
            <a:miter lim="800000"/>
            <a:headEnd/>
            <a:tailEnd/>
          </a:ln>
        </p:spPr>
      </p:pic>
      <p:sp>
        <p:nvSpPr>
          <p:cNvPr id="7" name="Прямоугольник 6"/>
          <p:cNvSpPr>
            <a:spLocks noChangeArrowheads="1"/>
          </p:cNvSpPr>
          <p:nvPr/>
        </p:nvSpPr>
        <p:spPr bwMode="auto">
          <a:xfrm>
            <a:off x="1803484" y="10330115"/>
            <a:ext cx="13054113" cy="379215"/>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Пример устройства классического крепления на фундаменте</a:t>
            </a:r>
          </a:p>
        </p:txBody>
      </p:sp>
    </p:spTree>
    <p:extLst>
      <p:ext uri="{BB962C8B-B14F-4D97-AF65-F5344CB8AC3E}">
        <p14:creationId xmlns:p14="http://schemas.microsoft.com/office/powerpoint/2010/main" val="39440922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a:spLocks noChangeArrowheads="1"/>
          </p:cNvSpPr>
          <p:nvPr/>
        </p:nvSpPr>
        <p:spPr bwMode="auto">
          <a:xfrm>
            <a:off x="557939" y="10276370"/>
            <a:ext cx="7594171" cy="711928"/>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Пример крепления стойки классическим способом на бетонной поверхности мостового сооружения</a:t>
            </a:r>
          </a:p>
        </p:txBody>
      </p:sp>
      <p:pic>
        <p:nvPicPr>
          <p:cNvPr id="6" name="Рисунок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7939" y="1860743"/>
            <a:ext cx="7594171" cy="8345990"/>
          </a:xfrm>
          <a:prstGeom prst="rect">
            <a:avLst/>
          </a:prstGeom>
          <a:solidFill>
            <a:schemeClr val="bg1"/>
          </a:solidFill>
          <a:ln w="9525" algn="ctr">
            <a:solidFill>
              <a:srgbClr val="003399"/>
            </a:solidFill>
            <a:miter lim="800000"/>
            <a:headEnd/>
            <a:tailEnd/>
          </a:ln>
        </p:spPr>
      </p:pic>
      <p:pic>
        <p:nvPicPr>
          <p:cNvPr id="7" name="Рисунок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13771" y="1860743"/>
            <a:ext cx="6873240" cy="8321040"/>
          </a:xfrm>
          <a:prstGeom prst="rect">
            <a:avLst/>
          </a:prstGeom>
          <a:solidFill>
            <a:schemeClr val="bg1"/>
          </a:solidFill>
          <a:ln w="9525" algn="ctr">
            <a:solidFill>
              <a:srgbClr val="003399"/>
            </a:solidFill>
            <a:miter lim="800000"/>
            <a:headEnd/>
            <a:tailEnd/>
          </a:ln>
        </p:spPr>
      </p:pic>
      <p:sp>
        <p:nvSpPr>
          <p:cNvPr id="8" name="Прямоугольник 7"/>
          <p:cNvSpPr>
            <a:spLocks noChangeArrowheads="1"/>
          </p:cNvSpPr>
          <p:nvPr/>
        </p:nvSpPr>
        <p:spPr bwMode="auto">
          <a:xfrm>
            <a:off x="8291593" y="10276370"/>
            <a:ext cx="7095418" cy="711928"/>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Пример крепления стойки экрана к металлоконструкциям мостового сооружения</a:t>
            </a:r>
          </a:p>
        </p:txBody>
      </p:sp>
    </p:spTree>
    <p:extLst>
      <p:ext uri="{BB962C8B-B14F-4D97-AF65-F5344CB8AC3E}">
        <p14:creationId xmlns:p14="http://schemas.microsoft.com/office/powerpoint/2010/main" val="39348831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8186043" y="4523246"/>
            <a:ext cx="6533733" cy="5029234"/>
          </a:xfrm>
          <a:prstGeom prst="rect">
            <a:avLst/>
          </a:prstGeom>
          <a:solidFill>
            <a:schemeClr val="bg1"/>
          </a:solidFill>
          <a:ln w="9525" algn="ctr">
            <a:solidFill>
              <a:srgbClr val="003399"/>
            </a:solidFill>
            <a:miter lim="800000"/>
            <a:headEnd/>
            <a:tailEnd/>
          </a:ln>
        </p:spPr>
        <p:txBody>
          <a:bodyPr lIns="166282" tIns="0" rIns="166282" bIns="0" anchor="t"/>
          <a:lstStyle/>
          <a:p>
            <a:pPr marL="104513" indent="23207" fontAlgn="auto">
              <a:lnSpc>
                <a:spcPct val="140000"/>
              </a:lnSpc>
              <a:spcBef>
                <a:spcPts val="0"/>
              </a:spcBef>
              <a:spcAft>
                <a:spcPts val="0"/>
              </a:spcAft>
              <a:defRPr/>
            </a:pPr>
            <a:r>
              <a:rPr lang="ru-RU" sz="2800" b="1" kern="0" dirty="0" smtClean="0">
                <a:solidFill>
                  <a:srgbClr val="003399"/>
                </a:solidFill>
                <a:latin typeface="Arial" charset="0"/>
              </a:rPr>
              <a:t>Б</a:t>
            </a:r>
            <a:endParaRPr lang="ru-RU" sz="2800" b="1" kern="0" dirty="0">
              <a:solidFill>
                <a:srgbClr val="003399"/>
              </a:solidFill>
              <a:latin typeface="Arial" charset="0"/>
            </a:endParaRPr>
          </a:p>
        </p:txBody>
      </p:sp>
      <p:sp>
        <p:nvSpPr>
          <p:cNvPr id="3" name="Прямоугольник 2"/>
          <p:cNvSpPr>
            <a:spLocks noChangeArrowheads="1"/>
          </p:cNvSpPr>
          <p:nvPr/>
        </p:nvSpPr>
        <p:spPr bwMode="auto">
          <a:xfrm>
            <a:off x="1556504" y="4539814"/>
            <a:ext cx="6374159" cy="5028493"/>
          </a:xfrm>
          <a:prstGeom prst="rect">
            <a:avLst/>
          </a:prstGeom>
          <a:solidFill>
            <a:schemeClr val="bg1"/>
          </a:solidFill>
          <a:ln w="9525" algn="ctr">
            <a:solidFill>
              <a:srgbClr val="003399"/>
            </a:solidFill>
            <a:miter lim="800000"/>
            <a:headEnd/>
            <a:tailEnd/>
          </a:ln>
        </p:spPr>
        <p:txBody>
          <a:bodyPr lIns="166282" tIns="0" rIns="166282" bIns="0" anchor="t"/>
          <a:lstStyle/>
          <a:p>
            <a:pPr marL="104513" indent="23207" fontAlgn="auto">
              <a:lnSpc>
                <a:spcPct val="140000"/>
              </a:lnSpc>
              <a:spcBef>
                <a:spcPts val="0"/>
              </a:spcBef>
              <a:spcAft>
                <a:spcPts val="0"/>
              </a:spcAft>
              <a:defRPr/>
            </a:pPr>
            <a:r>
              <a:rPr lang="ru-RU" sz="2800" b="1" kern="0" dirty="0" smtClean="0">
                <a:solidFill>
                  <a:srgbClr val="003399"/>
                </a:solidFill>
                <a:latin typeface="Arial" charset="0"/>
              </a:rPr>
              <a:t>А</a:t>
            </a:r>
            <a:endParaRPr lang="ru-RU" sz="2800" b="1" kern="0" dirty="0">
              <a:solidFill>
                <a:srgbClr val="003399"/>
              </a:solidFill>
              <a:latin typeface="Arial" charset="0"/>
            </a:endParaRPr>
          </a:p>
        </p:txBody>
      </p:sp>
      <p:pic>
        <p:nvPicPr>
          <p:cNvPr id="5" name="Рисунок 4"/>
          <p:cNvPicPr>
            <a:picLocks noChangeAspect="1"/>
          </p:cNvPicPr>
          <p:nvPr/>
        </p:nvPicPr>
        <p:blipFill>
          <a:blip r:embed="rId2">
            <a:clrChange>
              <a:clrFrom>
                <a:srgbClr val="FEFCF0"/>
              </a:clrFrom>
              <a:clrTo>
                <a:srgbClr val="FEFCF0">
                  <a:alpha val="0"/>
                </a:srgbClr>
              </a:clrTo>
            </a:clrChange>
            <a:extLst>
              <a:ext uri="{28A0092B-C50C-407E-A947-70E740481C1C}">
                <a14:useLocalDpi xmlns:a14="http://schemas.microsoft.com/office/drawing/2010/main"/>
              </a:ext>
            </a:extLst>
          </a:blip>
          <a:srcRect/>
          <a:stretch>
            <a:fillRect/>
          </a:stretch>
        </p:blipFill>
        <p:spPr bwMode="auto">
          <a:xfrm>
            <a:off x="1474438" y="4470500"/>
            <a:ext cx="6154571" cy="4868093"/>
          </a:xfrm>
          <a:prstGeom prst="rect">
            <a:avLst/>
          </a:prstGeom>
          <a:noFill/>
          <a:ln>
            <a:noFill/>
          </a:ln>
        </p:spPr>
      </p:pic>
      <p:pic>
        <p:nvPicPr>
          <p:cNvPr id="6" name="Рисунок 5"/>
          <p:cNvPicPr>
            <a:picLocks noChangeAspect="1"/>
          </p:cNvPicPr>
          <p:nvPr/>
        </p:nvPicPr>
        <p:blipFill>
          <a:blip r:embed="rId3">
            <a:clrChange>
              <a:clrFrom>
                <a:srgbClr val="FEFCF0"/>
              </a:clrFrom>
              <a:clrTo>
                <a:srgbClr val="FEFCF0">
                  <a:alpha val="0"/>
                </a:srgbClr>
              </a:clrTo>
            </a:clrChange>
            <a:extLst>
              <a:ext uri="{28A0092B-C50C-407E-A947-70E740481C1C}">
                <a14:useLocalDpi xmlns:a14="http://schemas.microsoft.com/office/drawing/2010/main"/>
              </a:ext>
            </a:extLst>
          </a:blip>
          <a:srcRect/>
          <a:stretch>
            <a:fillRect/>
          </a:stretch>
        </p:blipFill>
        <p:spPr bwMode="auto">
          <a:xfrm>
            <a:off x="8429294" y="4256613"/>
            <a:ext cx="6047233" cy="5295867"/>
          </a:xfrm>
          <a:prstGeom prst="rect">
            <a:avLst/>
          </a:prstGeom>
          <a:noFill/>
          <a:ln>
            <a:noFill/>
          </a:ln>
        </p:spPr>
      </p:pic>
      <p:sp>
        <p:nvSpPr>
          <p:cNvPr id="8" name="Прямоугольник 7"/>
          <p:cNvSpPr>
            <a:spLocks noChangeArrowheads="1"/>
          </p:cNvSpPr>
          <p:nvPr/>
        </p:nvSpPr>
        <p:spPr bwMode="auto">
          <a:xfrm>
            <a:off x="1556504" y="9629970"/>
            <a:ext cx="13211175" cy="711928"/>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Примеры установки панелей (устройства экрана) в кривой в плане</a:t>
            </a:r>
          </a:p>
        </p:txBody>
      </p:sp>
      <p:sp>
        <p:nvSpPr>
          <p:cNvPr id="9" name="Прямоугольник 8"/>
          <p:cNvSpPr>
            <a:spLocks noChangeArrowheads="1"/>
          </p:cNvSpPr>
          <p:nvPr/>
        </p:nvSpPr>
        <p:spPr bwMode="auto">
          <a:xfrm>
            <a:off x="1556504" y="2512466"/>
            <a:ext cx="13163272" cy="1842558"/>
          </a:xfrm>
          <a:prstGeom prst="rect">
            <a:avLst/>
          </a:prstGeom>
          <a:solidFill>
            <a:srgbClr val="C6C4C5"/>
          </a:solidFill>
          <a:ln w="9525" algn="ctr">
            <a:noFill/>
            <a:miter lim="800000"/>
            <a:headEnd/>
            <a:tailEnd/>
          </a:ln>
        </p:spPr>
        <p:txBody>
          <a:bodyPr lIns="166282" tIns="0" rIns="166282" bIns="0" anchor="ctr"/>
          <a:lstStyle/>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-стойки АЭ должны выдерживать заданные расчётные нагрузки;</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стойки должны быть устойчивы к коррозии;</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стойки должны иметь форму и конструкцию, позволяющую устройство экрана при продольных перепадах на уклоне и в кривой в плане.</a:t>
            </a:r>
          </a:p>
        </p:txBody>
      </p:sp>
      <p:sp>
        <p:nvSpPr>
          <p:cNvPr id="10" name="Прямоугольник 9"/>
          <p:cNvSpPr>
            <a:spLocks noChangeArrowheads="1"/>
          </p:cNvSpPr>
          <p:nvPr/>
        </p:nvSpPr>
        <p:spPr bwMode="auto">
          <a:xfrm>
            <a:off x="1549514" y="1782304"/>
            <a:ext cx="13170262" cy="545371"/>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smtClean="0">
                <a:latin typeface="Arial" charset="0"/>
              </a:rPr>
              <a:t>ОСНОВНЫЕ ТРЕБОВАНИЯ К СТОЙКАМ ЭКРАНА:</a:t>
            </a:r>
            <a:endParaRPr lang="ru-RU" sz="1906" b="1" kern="0" dirty="0">
              <a:latin typeface="Arial" charset="0"/>
            </a:endParaRPr>
          </a:p>
        </p:txBody>
      </p:sp>
    </p:spTree>
    <p:extLst>
      <p:ext uri="{BB962C8B-B14F-4D97-AF65-F5344CB8AC3E}">
        <p14:creationId xmlns:p14="http://schemas.microsoft.com/office/powerpoint/2010/main" val="38949164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a:spLocks noChangeArrowheads="1"/>
          </p:cNvSpPr>
          <p:nvPr/>
        </p:nvSpPr>
        <p:spPr bwMode="auto">
          <a:xfrm>
            <a:off x="1370524" y="10420384"/>
            <a:ext cx="13211175" cy="711928"/>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П</a:t>
            </a:r>
            <a:r>
              <a:rPr lang="ru-RU" sz="2000" dirty="0" smtClean="0"/>
              <a:t>римеры </a:t>
            </a:r>
            <a:r>
              <a:rPr lang="ru-RU" sz="2000" dirty="0"/>
              <a:t>установки панелей на уклоне в продольном профиле</a:t>
            </a:r>
            <a:endParaRPr lang="ru-RU" sz="2000" dirty="0"/>
          </a:p>
        </p:txBody>
      </p:sp>
      <p:pic>
        <p:nvPicPr>
          <p:cNvPr id="4" name="Рисунок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0523" y="2203481"/>
            <a:ext cx="13211176" cy="7961731"/>
          </a:xfrm>
          <a:prstGeom prst="rect">
            <a:avLst/>
          </a:prstGeom>
          <a:solidFill>
            <a:schemeClr val="bg1"/>
          </a:solidFill>
          <a:ln w="9525" algn="ctr">
            <a:solidFill>
              <a:srgbClr val="003399"/>
            </a:solidFill>
            <a:miter lim="800000"/>
            <a:headEnd/>
            <a:tailEnd/>
          </a:ln>
        </p:spPr>
      </p:pic>
    </p:spTree>
    <p:extLst>
      <p:ext uri="{BB962C8B-B14F-4D97-AF65-F5344CB8AC3E}">
        <p14:creationId xmlns:p14="http://schemas.microsoft.com/office/powerpoint/2010/main" val="24753812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a:spLocks noChangeArrowheads="1"/>
          </p:cNvSpPr>
          <p:nvPr/>
        </p:nvSpPr>
        <p:spPr bwMode="auto">
          <a:xfrm>
            <a:off x="1088079" y="1161494"/>
            <a:ext cx="13626821" cy="615020"/>
          </a:xfrm>
          <a:prstGeom prst="rect">
            <a:avLst/>
          </a:prstGeom>
          <a:solidFill>
            <a:srgbClr val="778CDF"/>
          </a:solidFill>
          <a:ln w="9525" algn="ctr">
            <a:noFill/>
            <a:miter lim="800000"/>
            <a:headEnd/>
            <a:tailEnd/>
          </a:ln>
        </p:spPr>
        <p:txBody>
          <a:bodyPr lIns="166282" tIns="0" rIns="166282" bIns="0" anchor="ctr"/>
          <a:lstStyle/>
          <a:p>
            <a:r>
              <a:rPr lang="ru-RU" sz="2400" b="1" dirty="0" smtClean="0">
                <a:solidFill>
                  <a:schemeClr val="bg1"/>
                </a:solidFill>
                <a:cs typeface="Arial" panose="020B0604020202020204" pitchFamily="34" charset="0"/>
              </a:rPr>
              <a:t>ТИПОВАЯ КОНСТРУКЦИЯ ЭКРАНОВ</a:t>
            </a:r>
          </a:p>
        </p:txBody>
      </p:sp>
      <p:sp>
        <p:nvSpPr>
          <p:cNvPr id="9" name="Прямоугольник 8"/>
          <p:cNvSpPr>
            <a:spLocks noChangeArrowheads="1"/>
          </p:cNvSpPr>
          <p:nvPr/>
        </p:nvSpPr>
        <p:spPr bwMode="auto">
          <a:xfrm>
            <a:off x="5851341" y="2859518"/>
            <a:ext cx="8998840" cy="3394637"/>
          </a:xfrm>
          <a:prstGeom prst="rect">
            <a:avLst/>
          </a:prstGeom>
          <a:solidFill>
            <a:srgbClr val="C6C4C5"/>
          </a:solidFill>
          <a:ln w="9525" algn="ctr">
            <a:noFill/>
            <a:miter lim="800000"/>
            <a:headEnd/>
            <a:tailEnd/>
          </a:ln>
        </p:spPr>
        <p:txBody>
          <a:bodyPr lIns="166282" tIns="0" rIns="166282" bIns="0" anchor="ctr"/>
          <a:lstStyle/>
          <a:p>
            <a:pPr marL="104513" indent="23207" fontAlgn="auto">
              <a:lnSpc>
                <a:spcPct val="200000"/>
              </a:lnSpc>
              <a:spcBef>
                <a:spcPts val="0"/>
              </a:spcBef>
              <a:spcAft>
                <a:spcPts val="0"/>
              </a:spcAft>
              <a:defRPr/>
            </a:pPr>
            <a:r>
              <a:rPr lang="ru-RU" sz="1900" b="1" kern="0" dirty="0" smtClean="0">
                <a:solidFill>
                  <a:prstClr val="black">
                    <a:lumMod val="95000"/>
                    <a:lumOff val="5000"/>
                  </a:prstClr>
                </a:solidFill>
                <a:latin typeface="Arial" charset="0"/>
              </a:rPr>
              <a:t>– ФИЗИЧЕСКОМУ ПРИНЦИПУ СНИЖЕНИЯ ШУМА;</a:t>
            </a:r>
          </a:p>
          <a:p>
            <a:pPr marL="104513" indent="23207" fontAlgn="auto">
              <a:lnSpc>
                <a:spcPct val="200000"/>
              </a:lnSpc>
              <a:spcBef>
                <a:spcPts val="0"/>
              </a:spcBef>
              <a:spcAft>
                <a:spcPts val="0"/>
              </a:spcAft>
              <a:defRPr/>
            </a:pPr>
            <a:r>
              <a:rPr lang="ru-RU" sz="1900" b="1" kern="0" dirty="0" smtClean="0">
                <a:solidFill>
                  <a:prstClr val="black">
                    <a:lumMod val="95000"/>
                    <a:lumOff val="5000"/>
                  </a:prstClr>
                </a:solidFill>
                <a:latin typeface="Arial" charset="0"/>
              </a:rPr>
              <a:t>– КОНСТРУКТИВНОМУ РЕШЕНИЮ ВЕРХНЕЙ ЧАСТИ;</a:t>
            </a:r>
          </a:p>
          <a:p>
            <a:pPr marL="104513" indent="23207" fontAlgn="auto">
              <a:lnSpc>
                <a:spcPct val="200000"/>
              </a:lnSpc>
              <a:spcBef>
                <a:spcPts val="0"/>
              </a:spcBef>
              <a:spcAft>
                <a:spcPts val="0"/>
              </a:spcAft>
              <a:defRPr/>
            </a:pPr>
            <a:r>
              <a:rPr lang="ru-RU" sz="1900" b="1" kern="0" dirty="0" smtClean="0">
                <a:solidFill>
                  <a:prstClr val="black">
                    <a:lumMod val="95000"/>
                    <a:lumOff val="5000"/>
                  </a:prstClr>
                </a:solidFill>
                <a:latin typeface="Arial" charset="0"/>
              </a:rPr>
              <a:t>– МАТЕРИАЛАМ АКУСТИЧЕСКИХ ПАНЕЛЕЙ;</a:t>
            </a:r>
          </a:p>
          <a:p>
            <a:pPr marL="104513" indent="23207" fontAlgn="auto">
              <a:lnSpc>
                <a:spcPct val="200000"/>
              </a:lnSpc>
              <a:spcBef>
                <a:spcPts val="0"/>
              </a:spcBef>
              <a:spcAft>
                <a:spcPts val="0"/>
              </a:spcAft>
              <a:defRPr/>
            </a:pPr>
            <a:r>
              <a:rPr lang="ru-RU" sz="1900" b="1" kern="0" dirty="0">
                <a:solidFill>
                  <a:prstClr val="black">
                    <a:lumMod val="95000"/>
                    <a:lumOff val="5000"/>
                  </a:prstClr>
                </a:solidFill>
                <a:latin typeface="Arial" charset="0"/>
              </a:rPr>
              <a:t>–</a:t>
            </a:r>
            <a:r>
              <a:rPr lang="ru-RU" sz="1900" b="1" kern="0" dirty="0" smtClean="0">
                <a:solidFill>
                  <a:prstClr val="black">
                    <a:lumMod val="95000"/>
                    <a:lumOff val="5000"/>
                  </a:prstClr>
                </a:solidFill>
                <a:latin typeface="Arial" charset="0"/>
              </a:rPr>
              <a:t> ОБЛАСТИ ПРИМЕНЕНИЯ.</a:t>
            </a:r>
          </a:p>
        </p:txBody>
      </p:sp>
      <p:sp>
        <p:nvSpPr>
          <p:cNvPr id="12" name="Прямоугольник 11"/>
          <p:cNvSpPr>
            <a:spLocks noChangeArrowheads="1"/>
          </p:cNvSpPr>
          <p:nvPr/>
        </p:nvSpPr>
        <p:spPr bwMode="auto">
          <a:xfrm>
            <a:off x="1107831" y="1936101"/>
            <a:ext cx="13607069" cy="852682"/>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a:latin typeface="Arial" charset="0"/>
              </a:rPr>
              <a:t>ЭКРАНЫ, УСТАНАВЛИВАЕМЫЕ ВДОЛЬ АВТОМОБИЛЬНЫХ ДОРОГ, КЛАССИФИЦИРУЮТСЯ ПО СЛЕДУЮЩИМ ПРИЗНАКАМ:</a:t>
            </a:r>
          </a:p>
        </p:txBody>
      </p:sp>
      <p:sp>
        <p:nvSpPr>
          <p:cNvPr id="13" name="Прямоугольник 12"/>
          <p:cNvSpPr>
            <a:spLocks noChangeArrowheads="1"/>
          </p:cNvSpPr>
          <p:nvPr/>
        </p:nvSpPr>
        <p:spPr bwMode="auto">
          <a:xfrm>
            <a:off x="1088078" y="6387263"/>
            <a:ext cx="13607069" cy="589063"/>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a:latin typeface="Arial" charset="0"/>
              </a:rPr>
              <a:t>В ЗАВИСИМОСТИ ОТ ФИЗИЧЕСКОГО ПРИНЦИПА СНИЖЕНИЯ ШУМА АЭ ПОДРАЗДЕЛЯЮТСЯ НА:</a:t>
            </a:r>
          </a:p>
        </p:txBody>
      </p:sp>
      <p:sp>
        <p:nvSpPr>
          <p:cNvPr id="14" name="Прямоугольник 13"/>
          <p:cNvSpPr>
            <a:spLocks noChangeArrowheads="1"/>
          </p:cNvSpPr>
          <p:nvPr/>
        </p:nvSpPr>
        <p:spPr bwMode="auto">
          <a:xfrm>
            <a:off x="5806488" y="7109433"/>
            <a:ext cx="8998840" cy="1686823"/>
          </a:xfrm>
          <a:prstGeom prst="rect">
            <a:avLst/>
          </a:prstGeom>
          <a:solidFill>
            <a:srgbClr val="C6C4C5"/>
          </a:solidFill>
          <a:ln w="9525" algn="ctr">
            <a:noFill/>
            <a:miter lim="800000"/>
            <a:headEnd/>
            <a:tailEnd/>
          </a:ln>
        </p:spPr>
        <p:txBody>
          <a:bodyPr lIns="166282" tIns="0" rIns="166282" bIns="0" anchor="ctr"/>
          <a:lstStyle/>
          <a:p>
            <a:pPr marL="104513" indent="23207" fontAlgn="auto">
              <a:lnSpc>
                <a:spcPct val="200000"/>
              </a:lnSpc>
              <a:spcBef>
                <a:spcPts val="0"/>
              </a:spcBef>
              <a:spcAft>
                <a:spcPts val="0"/>
              </a:spcAft>
              <a:defRPr/>
            </a:pPr>
            <a:r>
              <a:rPr lang="ru-RU" sz="1900" b="1" kern="0" dirty="0" smtClean="0">
                <a:solidFill>
                  <a:prstClr val="black">
                    <a:lumMod val="95000"/>
                    <a:lumOff val="5000"/>
                  </a:prstClr>
                </a:solidFill>
                <a:latin typeface="Arial" charset="0"/>
              </a:rPr>
              <a:t>– ОТРАЖАЮЩИЕ;</a:t>
            </a:r>
          </a:p>
          <a:p>
            <a:pPr marL="104513" indent="23207" fontAlgn="auto">
              <a:lnSpc>
                <a:spcPct val="200000"/>
              </a:lnSpc>
              <a:spcBef>
                <a:spcPts val="0"/>
              </a:spcBef>
              <a:spcAft>
                <a:spcPts val="0"/>
              </a:spcAft>
              <a:defRPr/>
            </a:pPr>
            <a:r>
              <a:rPr lang="ru-RU" sz="1900" b="1" kern="0" dirty="0" smtClean="0">
                <a:solidFill>
                  <a:prstClr val="black">
                    <a:lumMod val="95000"/>
                    <a:lumOff val="5000"/>
                  </a:prstClr>
                </a:solidFill>
                <a:latin typeface="Arial" charset="0"/>
              </a:rPr>
              <a:t>– ОТРАЖАЮЩЕ-ПОГЛОЩАЮЩИЕ.</a:t>
            </a:r>
            <a:endParaRPr lang="ru-RU" sz="1900" b="1" kern="0" dirty="0">
              <a:solidFill>
                <a:prstClr val="black">
                  <a:lumMod val="95000"/>
                  <a:lumOff val="5000"/>
                </a:prstClr>
              </a:solidFill>
              <a:latin typeface="Arial"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8079" y="2859518"/>
            <a:ext cx="4609347" cy="345701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8078" y="7109434"/>
            <a:ext cx="4609347" cy="2987540"/>
          </a:xfrm>
          <a:prstGeom prst="rect">
            <a:avLst/>
          </a:prstGeom>
        </p:spPr>
      </p:pic>
      <p:pic>
        <p:nvPicPr>
          <p:cNvPr id="4" name="Рисунок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1341" y="8960362"/>
            <a:ext cx="4609347" cy="2966875"/>
          </a:xfrm>
          <a:prstGeom prst="rect">
            <a:avLst/>
          </a:prstGeom>
        </p:spPr>
      </p:pic>
      <p:sp>
        <p:nvSpPr>
          <p:cNvPr id="20" name="Прямоугольник 19"/>
          <p:cNvSpPr>
            <a:spLocks noChangeArrowheads="1"/>
          </p:cNvSpPr>
          <p:nvPr/>
        </p:nvSpPr>
        <p:spPr bwMode="auto">
          <a:xfrm>
            <a:off x="1088078" y="5929070"/>
            <a:ext cx="4609348" cy="395820"/>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Пример отражающих экранов</a:t>
            </a:r>
          </a:p>
        </p:txBody>
      </p:sp>
      <p:sp>
        <p:nvSpPr>
          <p:cNvPr id="21" name="Прямоугольник 20"/>
          <p:cNvSpPr>
            <a:spLocks noChangeArrowheads="1"/>
          </p:cNvSpPr>
          <p:nvPr/>
        </p:nvSpPr>
        <p:spPr bwMode="auto">
          <a:xfrm>
            <a:off x="5851341" y="11927237"/>
            <a:ext cx="4609348" cy="395820"/>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Пример поглощающих экранов</a:t>
            </a:r>
          </a:p>
        </p:txBody>
      </p:sp>
      <p:sp>
        <p:nvSpPr>
          <p:cNvPr id="22" name="Прямоугольник 21"/>
          <p:cNvSpPr>
            <a:spLocks noChangeArrowheads="1"/>
          </p:cNvSpPr>
          <p:nvPr/>
        </p:nvSpPr>
        <p:spPr bwMode="auto">
          <a:xfrm>
            <a:off x="1088077" y="10096920"/>
            <a:ext cx="4609348" cy="527266"/>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Пример отражающее-поглощающих </a:t>
            </a:r>
            <a:r>
              <a:rPr lang="ru-RU" sz="2000" dirty="0" smtClean="0"/>
              <a:t>экранов</a:t>
            </a:r>
            <a:endParaRPr lang="ru-RU" sz="2000" dirty="0"/>
          </a:p>
        </p:txBody>
      </p:sp>
    </p:spTree>
    <p:extLst>
      <p:ext uri="{BB962C8B-B14F-4D97-AF65-F5344CB8AC3E}">
        <p14:creationId xmlns:p14="http://schemas.microsoft.com/office/powerpoint/2010/main" val="77067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a:spLocks noChangeArrowheads="1"/>
          </p:cNvSpPr>
          <p:nvPr/>
        </p:nvSpPr>
        <p:spPr bwMode="auto">
          <a:xfrm>
            <a:off x="2036951" y="9412994"/>
            <a:ext cx="11733989" cy="711928"/>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Условие устройства плавного или параллельного перехода</a:t>
            </a:r>
          </a:p>
        </p:txBody>
      </p:sp>
      <p:sp>
        <p:nvSpPr>
          <p:cNvPr id="4" name="Прямоугольник 3"/>
          <p:cNvSpPr>
            <a:spLocks noChangeArrowheads="1"/>
          </p:cNvSpPr>
          <p:nvPr/>
        </p:nvSpPr>
        <p:spPr bwMode="auto">
          <a:xfrm>
            <a:off x="2036951" y="1834258"/>
            <a:ext cx="11733989" cy="1407619"/>
          </a:xfrm>
          <a:prstGeom prst="rect">
            <a:avLst/>
          </a:prstGeom>
          <a:solidFill>
            <a:srgbClr val="C6C4C5"/>
          </a:solidFill>
          <a:ln w="9525" algn="ctr">
            <a:noFill/>
            <a:miter lim="800000"/>
            <a:headEnd/>
            <a:tailEnd/>
          </a:ln>
        </p:spPr>
        <p:txBody>
          <a:bodyPr lIns="166282" tIns="0" rIns="166282" bIns="0" anchor="ctr"/>
          <a:lstStyle/>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При малых уклонах дороги допускается использовать плавный переход и параллельный переход при условии «невыхода» габаритов стойки из своей проекции, это актуально при устройстве экранов на мостовых сооружениях.</a:t>
            </a:r>
          </a:p>
        </p:txBody>
      </p:sp>
      <p:pic>
        <p:nvPicPr>
          <p:cNvPr id="5" name="Рисунок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6951" y="3385084"/>
            <a:ext cx="3681922" cy="5736672"/>
          </a:xfrm>
          <a:prstGeom prst="rect">
            <a:avLst/>
          </a:prstGeom>
          <a:solidFill>
            <a:schemeClr val="bg1"/>
          </a:solidFill>
          <a:ln w="9525" algn="ctr">
            <a:solidFill>
              <a:srgbClr val="003399"/>
            </a:solidFill>
            <a:miter lim="800000"/>
            <a:headEnd/>
            <a:tailEnd/>
          </a:ln>
        </p:spPr>
      </p:pic>
      <p:pic>
        <p:nvPicPr>
          <p:cNvPr id="6" name="Рисунок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4670" y="3385084"/>
            <a:ext cx="7906270" cy="5736672"/>
          </a:xfrm>
          <a:prstGeom prst="rect">
            <a:avLst/>
          </a:prstGeom>
          <a:solidFill>
            <a:schemeClr val="bg1"/>
          </a:solidFill>
          <a:ln w="9525" algn="ctr">
            <a:solidFill>
              <a:srgbClr val="003399"/>
            </a:solidFill>
            <a:miter lim="800000"/>
            <a:headEnd/>
            <a:tailEnd/>
          </a:ln>
        </p:spPr>
      </p:pic>
    </p:spTree>
    <p:extLst>
      <p:ext uri="{BB962C8B-B14F-4D97-AF65-F5344CB8AC3E}">
        <p14:creationId xmlns:p14="http://schemas.microsoft.com/office/powerpoint/2010/main" val="9002513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2036951" y="10590863"/>
            <a:ext cx="11733989" cy="711928"/>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Пример акустической многослойной панели</a:t>
            </a:r>
          </a:p>
        </p:txBody>
      </p:sp>
      <p:sp>
        <p:nvSpPr>
          <p:cNvPr id="3" name="Прямоугольник 2"/>
          <p:cNvSpPr>
            <a:spLocks noChangeArrowheads="1"/>
          </p:cNvSpPr>
          <p:nvPr/>
        </p:nvSpPr>
        <p:spPr bwMode="auto">
          <a:xfrm>
            <a:off x="2036951" y="1828798"/>
            <a:ext cx="11733989" cy="560670"/>
          </a:xfrm>
          <a:prstGeom prst="rect">
            <a:avLst/>
          </a:prstGeom>
          <a:solidFill>
            <a:srgbClr val="C6C4C5"/>
          </a:solidFill>
          <a:ln w="9525" algn="ctr">
            <a:noFill/>
            <a:miter lim="800000"/>
            <a:headEnd/>
            <a:tailEnd/>
          </a:ln>
        </p:spPr>
        <p:txBody>
          <a:bodyPr lIns="166282" tIns="0" rIns="166282" bIns="0" anchor="ctr"/>
          <a:lstStyle/>
          <a:p>
            <a:r>
              <a:rPr lang="ru-RU" sz="2000" b="1" dirty="0" smtClean="0"/>
              <a:t>ПАНЕЛИ АКУСТИЧЕСКИХ ЭКРАНОВ</a:t>
            </a:r>
            <a:endParaRPr lang="ru-RU" sz="2000" b="1" dirty="0"/>
          </a:p>
        </p:txBody>
      </p:sp>
      <p:pic>
        <p:nvPicPr>
          <p:cNvPr id="6" name="Рисунок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36951" y="2604381"/>
            <a:ext cx="11733989" cy="7827592"/>
          </a:xfrm>
          <a:prstGeom prst="rect">
            <a:avLst/>
          </a:prstGeom>
          <a:solidFill>
            <a:schemeClr val="bg1"/>
          </a:solidFill>
          <a:ln w="9525" algn="ctr">
            <a:solidFill>
              <a:srgbClr val="003399"/>
            </a:solidFill>
            <a:miter lim="800000"/>
            <a:headEnd/>
            <a:tailEnd/>
          </a:ln>
        </p:spPr>
      </p:pic>
    </p:spTree>
    <p:extLst>
      <p:ext uri="{BB962C8B-B14F-4D97-AF65-F5344CB8AC3E}">
        <p14:creationId xmlns:p14="http://schemas.microsoft.com/office/powerpoint/2010/main" val="41812604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584819006"/>
              </p:ext>
            </p:extLst>
          </p:nvPr>
        </p:nvGraphicFramePr>
        <p:xfrm>
          <a:off x="2021453" y="1580828"/>
          <a:ext cx="12228160" cy="2495226"/>
        </p:xfrm>
        <a:graphic>
          <a:graphicData uri="http://schemas.openxmlformats.org/drawingml/2006/table">
            <a:tbl>
              <a:tblPr firstRow="1" firstCol="1" bandRow="1">
                <a:tableStyleId>{5C22544A-7EE6-4342-B048-85BDC9FD1C3A}</a:tableStyleId>
              </a:tblPr>
              <a:tblGrid>
                <a:gridCol w="1367703"/>
                <a:gridCol w="1367703"/>
                <a:gridCol w="1368816"/>
                <a:gridCol w="1368816"/>
                <a:gridCol w="1368816"/>
                <a:gridCol w="1369928"/>
                <a:gridCol w="1369928"/>
                <a:gridCol w="1323225"/>
                <a:gridCol w="1323225"/>
              </a:tblGrid>
              <a:tr h="415871">
                <a:tc rowSpan="2" gridSpan="2">
                  <a:txBody>
                    <a:bodyPr/>
                    <a:lstStyle/>
                    <a:p>
                      <a:pPr algn="ctr">
                        <a:lnSpc>
                          <a:spcPct val="115000"/>
                        </a:lnSpc>
                        <a:spcAft>
                          <a:spcPts val="1000"/>
                        </a:spcAft>
                        <a:tabLst>
                          <a:tab pos="540385" algn="l"/>
                        </a:tabLst>
                      </a:pPr>
                      <a:r>
                        <a:rPr lang="ru-RU" sz="2000" dirty="0">
                          <a:effectLst/>
                          <a:latin typeface="Arial" panose="020B0604020202020204" pitchFamily="34" charset="0"/>
                          <a:cs typeface="Arial" panose="020B0604020202020204" pitchFamily="34" charset="0"/>
                        </a:rPr>
                        <a:t> </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4F81BD"/>
                    </a:solidFill>
                  </a:tcPr>
                </a:tc>
                <a:tc rowSpan="2" hMerge="1">
                  <a:txBody>
                    <a:bodyPr/>
                    <a:lstStyle/>
                    <a:p>
                      <a:endParaRPr lang="ru-RU"/>
                    </a:p>
                  </a:txBody>
                  <a:tcPr/>
                </a:tc>
                <a:tc gridSpan="7">
                  <a:txBody>
                    <a:bodyPr/>
                    <a:lstStyle/>
                    <a:p>
                      <a:pPr algn="ctr">
                        <a:lnSpc>
                          <a:spcPct val="115000"/>
                        </a:lnSpc>
                        <a:spcAft>
                          <a:spcPts val="1000"/>
                        </a:spcAft>
                        <a:tabLst>
                          <a:tab pos="540385" algn="l"/>
                        </a:tabLst>
                      </a:pPr>
                      <a:r>
                        <a:rPr lang="ru-RU" sz="2000" dirty="0">
                          <a:effectLst/>
                          <a:latin typeface="Arial" panose="020B0604020202020204" pitchFamily="34" charset="0"/>
                          <a:cs typeface="Arial" panose="020B0604020202020204" pitchFamily="34" charset="0"/>
                        </a:rPr>
                        <a:t>Длина, м</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15871">
                <a:tc gridSpan="2" vMerge="1">
                  <a:txBody>
                    <a:bodyPr/>
                    <a:lstStyle/>
                    <a:p>
                      <a:endParaRPr lang="ru-RU"/>
                    </a:p>
                  </a:txBody>
                  <a:tcPr/>
                </a:tc>
                <a:tc hMerge="1" vMerge="1">
                  <a:txBody>
                    <a:bodyPr/>
                    <a:lstStyle/>
                    <a:p>
                      <a:endParaRPr lang="ru-RU"/>
                    </a:p>
                  </a:txBody>
                  <a:tcPr/>
                </a:tc>
                <a:tc>
                  <a:txBody>
                    <a:bodyPr/>
                    <a:lstStyle/>
                    <a:p>
                      <a:pPr algn="ctr">
                        <a:lnSpc>
                          <a:spcPct val="115000"/>
                        </a:lnSpc>
                        <a:spcAft>
                          <a:spcPts val="1000"/>
                        </a:spcAft>
                        <a:tabLst>
                          <a:tab pos="540385" algn="l"/>
                        </a:tabLst>
                      </a:pPr>
                      <a:r>
                        <a:rPr lang="ru-RU" sz="2000" dirty="0">
                          <a:effectLst/>
                          <a:latin typeface="Arial" panose="020B0604020202020204" pitchFamily="34" charset="0"/>
                          <a:cs typeface="Arial" panose="020B0604020202020204" pitchFamily="34" charset="0"/>
                        </a:rPr>
                        <a:t>2,0</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2,5</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3,0</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3,5</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4,0</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4,5</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5,0</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415871">
                <a:tc rowSpan="4">
                  <a:txBody>
                    <a:bodyPr/>
                    <a:lstStyle/>
                    <a:p>
                      <a:pPr marL="71755" marR="71755" algn="ctr">
                        <a:lnSpc>
                          <a:spcPct val="115000"/>
                        </a:lnSpc>
                        <a:spcAft>
                          <a:spcPts val="1000"/>
                        </a:spcAft>
                        <a:tabLst>
                          <a:tab pos="540385" algn="l"/>
                        </a:tabLst>
                      </a:pPr>
                      <a:r>
                        <a:rPr lang="ru-RU" sz="2000" dirty="0">
                          <a:effectLst/>
                          <a:latin typeface="Arial" panose="020B0604020202020204" pitchFamily="34" charset="0"/>
                          <a:cs typeface="Arial" panose="020B0604020202020204" pitchFamily="34" charset="0"/>
                        </a:rPr>
                        <a:t>Высота, м</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vert="vert270" anchor="ctr"/>
                </a:tc>
                <a:tc>
                  <a:txBody>
                    <a:bodyPr/>
                    <a:lstStyle/>
                    <a:p>
                      <a:pPr algn="ctr">
                        <a:lnSpc>
                          <a:spcPct val="115000"/>
                        </a:lnSpc>
                        <a:spcAft>
                          <a:spcPts val="1000"/>
                        </a:spcAft>
                        <a:tabLst>
                          <a:tab pos="540385" algn="l"/>
                        </a:tabLst>
                      </a:pPr>
                      <a:r>
                        <a:rPr lang="ru-RU" sz="2000" dirty="0">
                          <a:effectLst/>
                          <a:latin typeface="Arial" panose="020B0604020202020204" pitchFamily="34" charset="0"/>
                          <a:cs typeface="Arial" panose="020B0604020202020204" pitchFamily="34" charset="0"/>
                        </a:rPr>
                        <a:t>0,5</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dirty="0">
                          <a:effectLst/>
                          <a:latin typeface="Arial" panose="020B0604020202020204" pitchFamily="34" charset="0"/>
                          <a:cs typeface="Arial" panose="020B0604020202020204" pitchFamily="34" charset="0"/>
                        </a:rPr>
                        <a:t>1,0</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dirty="0">
                          <a:effectLst/>
                          <a:latin typeface="Arial" panose="020B0604020202020204" pitchFamily="34" charset="0"/>
                          <a:cs typeface="Arial" panose="020B0604020202020204" pitchFamily="34" charset="0"/>
                        </a:rPr>
                        <a:t>1,2</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1,5</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1,7</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2,0</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2,2</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2,5</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415871">
                <a:tc vMerge="1">
                  <a:txBody>
                    <a:bodyPr/>
                    <a:lstStyle/>
                    <a:p>
                      <a:endParaRPr lang="ru-RU"/>
                    </a:p>
                  </a:txBody>
                  <a:tcP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1,0</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2,0</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dirty="0">
                          <a:effectLst/>
                          <a:latin typeface="Arial" panose="020B0604020202020204" pitchFamily="34" charset="0"/>
                          <a:cs typeface="Arial" panose="020B0604020202020204" pitchFamily="34" charset="0"/>
                        </a:rPr>
                        <a:t>2,5</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dirty="0">
                          <a:effectLst/>
                          <a:latin typeface="Arial" panose="020B0604020202020204" pitchFamily="34" charset="0"/>
                          <a:cs typeface="Arial" panose="020B0604020202020204" pitchFamily="34" charset="0"/>
                        </a:rPr>
                        <a:t>3,0</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3,5</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4,0</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415871">
                <a:tc vMerge="1">
                  <a:txBody>
                    <a:bodyPr/>
                    <a:lstStyle/>
                    <a:p>
                      <a:endParaRPr lang="ru-RU"/>
                    </a:p>
                  </a:txBody>
                  <a:tcP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1,5</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3,0</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dirty="0">
                          <a:effectLst/>
                          <a:latin typeface="Arial" panose="020B0604020202020204" pitchFamily="34" charset="0"/>
                          <a:cs typeface="Arial" panose="020B0604020202020204" pitchFamily="34" charset="0"/>
                        </a:rPr>
                        <a:t>3,7</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4,5</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dirty="0">
                          <a:effectLst/>
                          <a:latin typeface="Arial" panose="020B0604020202020204" pitchFamily="34" charset="0"/>
                          <a:cs typeface="Arial" panose="020B0604020202020204" pitchFamily="34" charset="0"/>
                        </a:rPr>
                        <a:t>5,2</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dirty="0">
                          <a:effectLst/>
                          <a:latin typeface="Arial" panose="020B0604020202020204" pitchFamily="34" charset="0"/>
                          <a:cs typeface="Arial" panose="020B0604020202020204" pitchFamily="34" charset="0"/>
                        </a:rPr>
                        <a:t>-</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dirty="0">
                          <a:effectLst/>
                          <a:latin typeface="Arial" panose="020B0604020202020204" pitchFamily="34" charset="0"/>
                          <a:cs typeface="Arial" panose="020B0604020202020204" pitchFamily="34" charset="0"/>
                        </a:rPr>
                        <a:t>-</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415871">
                <a:tc vMerge="1">
                  <a:txBody>
                    <a:bodyPr/>
                    <a:lstStyle/>
                    <a:p>
                      <a:endParaRPr lang="ru-RU"/>
                    </a:p>
                  </a:txBody>
                  <a:tcP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2,0</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4,0</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5,0</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6,0</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a:effectLst/>
                          <a:latin typeface="Arial" panose="020B0604020202020204" pitchFamily="34" charset="0"/>
                          <a:cs typeface="Arial" panose="020B0604020202020204" pitchFamily="34" charset="0"/>
                        </a:rPr>
                        <a:t>-</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dirty="0">
                          <a:effectLst/>
                          <a:latin typeface="Arial" panose="020B0604020202020204" pitchFamily="34" charset="0"/>
                          <a:cs typeface="Arial" panose="020B0604020202020204" pitchFamily="34" charset="0"/>
                        </a:rPr>
                        <a:t>-</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tabLst>
                          <a:tab pos="540385" algn="l"/>
                        </a:tabLst>
                      </a:pPr>
                      <a:r>
                        <a:rPr lang="ru-RU" sz="2000" dirty="0">
                          <a:effectLst/>
                          <a:latin typeface="Arial" panose="020B0604020202020204" pitchFamily="34" charset="0"/>
                          <a:cs typeface="Arial" panose="020B0604020202020204" pitchFamily="34" charset="0"/>
                        </a:rPr>
                        <a:t>-</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
        <p:nvSpPr>
          <p:cNvPr id="3" name="Прямоугольник 2"/>
          <p:cNvSpPr>
            <a:spLocks noChangeArrowheads="1"/>
          </p:cNvSpPr>
          <p:nvPr/>
        </p:nvSpPr>
        <p:spPr bwMode="auto">
          <a:xfrm>
            <a:off x="2052449" y="1167831"/>
            <a:ext cx="12174995" cy="351003"/>
          </a:xfrm>
          <a:prstGeom prst="rect">
            <a:avLst/>
          </a:prstGeom>
          <a:solidFill>
            <a:srgbClr val="C6C4C5"/>
          </a:solidFill>
          <a:ln w="9525" algn="ctr">
            <a:noFill/>
            <a:miter lim="800000"/>
            <a:headEnd/>
            <a:tailEnd/>
          </a:ln>
        </p:spPr>
        <p:txBody>
          <a:bodyPr lIns="166282" tIns="0" rIns="166282" bIns="0" anchor="ctr"/>
          <a:lstStyle/>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Основные рекомендуемые типовые размеры панелей</a:t>
            </a:r>
          </a:p>
        </p:txBody>
      </p:sp>
      <p:sp>
        <p:nvSpPr>
          <p:cNvPr id="4" name="Прямоугольник 3"/>
          <p:cNvSpPr>
            <a:spLocks noChangeArrowheads="1"/>
          </p:cNvSpPr>
          <p:nvPr/>
        </p:nvSpPr>
        <p:spPr bwMode="auto">
          <a:xfrm>
            <a:off x="2052449" y="4128007"/>
            <a:ext cx="12174995" cy="2148807"/>
          </a:xfrm>
          <a:prstGeom prst="rect">
            <a:avLst/>
          </a:prstGeom>
          <a:solidFill>
            <a:srgbClr val="C6C4C5"/>
          </a:solidFill>
          <a:ln w="9525" algn="ctr">
            <a:noFill/>
            <a:miter lim="800000"/>
            <a:headEnd/>
            <a:tailEnd/>
          </a:ln>
        </p:spPr>
        <p:txBody>
          <a:bodyPr lIns="166282" tIns="0" rIns="166282" bIns="0" anchor="ctr"/>
          <a:lstStyle/>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Примечание:</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рекомендуется в рамках СТО использовать панели цельные, т.е. конечной длины от стойки до стойки либо применять конструкционные меры в составе секции для увеличения прочности её от внешних факторов. Замечено, что при применение </a:t>
            </a:r>
            <a:r>
              <a:rPr lang="ru-RU" sz="1900" b="1" kern="0" dirty="0" err="1">
                <a:solidFill>
                  <a:prstClr val="black">
                    <a:lumMod val="95000"/>
                    <a:lumOff val="5000"/>
                  </a:prstClr>
                </a:solidFill>
                <a:latin typeface="Arial" charset="0"/>
              </a:rPr>
              <a:t>стыкующихся</a:t>
            </a:r>
            <a:r>
              <a:rPr lang="ru-RU" sz="1900" b="1" kern="0" dirty="0">
                <a:solidFill>
                  <a:prstClr val="black">
                    <a:lumMod val="95000"/>
                    <a:lumOff val="5000"/>
                  </a:prstClr>
                </a:solidFill>
                <a:latin typeface="Arial" charset="0"/>
              </a:rPr>
              <a:t> панелей в период зимней эксплуатации панели значительно подвержены разрушению (см. фото).</a:t>
            </a:r>
          </a:p>
        </p:txBody>
      </p:sp>
      <p:pic>
        <p:nvPicPr>
          <p:cNvPr id="5" name="Рисунок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07050" y="9427940"/>
            <a:ext cx="4037802" cy="2880688"/>
          </a:xfrm>
          <a:prstGeom prst="rect">
            <a:avLst/>
          </a:prstGeom>
        </p:spPr>
      </p:pic>
      <p:pic>
        <p:nvPicPr>
          <p:cNvPr id="6" name="Рисунок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18958" y="9427941"/>
            <a:ext cx="4033529" cy="2880687"/>
          </a:xfrm>
          <a:prstGeom prst="rect">
            <a:avLst/>
          </a:prstGeom>
        </p:spPr>
      </p:pic>
      <p:pic>
        <p:nvPicPr>
          <p:cNvPr id="7" name="Рисунок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18958" y="6338806"/>
            <a:ext cx="4033529" cy="3025147"/>
          </a:xfrm>
          <a:prstGeom prst="rect">
            <a:avLst/>
          </a:prstGeom>
        </p:spPr>
      </p:pic>
      <p:pic>
        <p:nvPicPr>
          <p:cNvPr id="8" name="Рисунок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08248" y="6338806"/>
            <a:ext cx="4033528" cy="3025147"/>
          </a:xfrm>
          <a:prstGeom prst="rect">
            <a:avLst/>
          </a:prstGeom>
        </p:spPr>
      </p:pic>
    </p:spTree>
    <p:extLst>
      <p:ext uri="{BB962C8B-B14F-4D97-AF65-F5344CB8AC3E}">
        <p14:creationId xmlns:p14="http://schemas.microsoft.com/office/powerpoint/2010/main" val="8048646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1556504" y="2512465"/>
            <a:ext cx="13163272" cy="6662531"/>
          </a:xfrm>
          <a:prstGeom prst="rect">
            <a:avLst/>
          </a:prstGeom>
          <a:solidFill>
            <a:srgbClr val="C6C4C5"/>
          </a:solidFill>
          <a:ln w="9525" algn="ctr">
            <a:noFill/>
            <a:miter lim="800000"/>
            <a:headEnd/>
            <a:tailEnd/>
          </a:ln>
        </p:spPr>
        <p:txBody>
          <a:bodyPr lIns="144000" tIns="0" rIns="0" bIns="0" anchor="ctr"/>
          <a:lstStyle/>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применяемые акустические панели должны соответствовать требованиям стандартов организаций или техническим условиям, утверждённым в установленном порядке;</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соединение элементов панелей должно обеспечивать защиту звукоизолирующих материалов от попадания влаги во внутреннюю полость панелей (</a:t>
            </a:r>
            <a:r>
              <a:rPr lang="ru-RU" sz="1900" b="1" kern="0" dirty="0" err="1">
                <a:solidFill>
                  <a:prstClr val="black">
                    <a:lumMod val="95000"/>
                    <a:lumOff val="5000"/>
                  </a:prstClr>
                </a:solidFill>
                <a:latin typeface="Arial" charset="0"/>
              </a:rPr>
              <a:t>влагозащищённость</a:t>
            </a:r>
            <a:r>
              <a:rPr lang="ru-RU" sz="1900" b="1" kern="0" dirty="0">
                <a:solidFill>
                  <a:prstClr val="black">
                    <a:lumMod val="95000"/>
                    <a:lumOff val="5000"/>
                  </a:prstClr>
                </a:solidFill>
                <a:latin typeface="Arial" charset="0"/>
              </a:rPr>
              <a:t>);</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прозрачные (однослойные) панели должны обладать стойкостью к абразивной пыли и воздействию ультрафиолетовых лучей;</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акустические панели должны выдерживать удары об поверхность, энергия которых составляет менее 30 Дж (местная прочность);</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допустимый прогиб панелей под собственным весом и/или приложенной ветровой нагрузкой не должен превышать 20 мм и при этом панель не должна разрушаться (общая прочность);</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панели должны быть устойчивы к коррозии;</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толщина панели зависит от применяемого материала и не должна быть меньше заявленных в СТО величин;</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огнестойкость.</a:t>
            </a:r>
          </a:p>
          <a:p>
            <a:pPr marL="104513" indent="23207" fontAlgn="auto">
              <a:lnSpc>
                <a:spcPct val="150000"/>
              </a:lnSpc>
              <a:spcBef>
                <a:spcPts val="0"/>
              </a:spcBef>
              <a:spcAft>
                <a:spcPts val="0"/>
              </a:spcAft>
            </a:pPr>
            <a:r>
              <a:rPr lang="ru-RU" sz="2000" b="1" i="1" kern="0" dirty="0">
                <a:solidFill>
                  <a:srgbClr val="F61334"/>
                </a:solidFill>
                <a:latin typeface="Arial" charset="0"/>
              </a:rPr>
              <a:t>За соблюдением предъявляемых к панелям требований следит производитель панелей.</a:t>
            </a:r>
          </a:p>
        </p:txBody>
      </p:sp>
      <p:sp>
        <p:nvSpPr>
          <p:cNvPr id="3" name="Прямоугольник 2"/>
          <p:cNvSpPr>
            <a:spLocks noChangeArrowheads="1"/>
          </p:cNvSpPr>
          <p:nvPr/>
        </p:nvSpPr>
        <p:spPr bwMode="auto">
          <a:xfrm>
            <a:off x="1549514" y="1782304"/>
            <a:ext cx="12927013" cy="545371"/>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smtClean="0">
                <a:latin typeface="Arial" charset="0"/>
              </a:rPr>
              <a:t>ОСНОВНЫЕ ТРЕБОВАНИЯ К ПАНЕЛЯМ АКУСТИЧЕСКИХ ЭКРАНОВ:</a:t>
            </a:r>
            <a:endParaRPr lang="ru-RU" sz="1906" b="1" kern="0" dirty="0">
              <a:latin typeface="Arial" charset="0"/>
            </a:endParaRPr>
          </a:p>
        </p:txBody>
      </p:sp>
    </p:spTree>
    <p:extLst>
      <p:ext uri="{BB962C8B-B14F-4D97-AF65-F5344CB8AC3E}">
        <p14:creationId xmlns:p14="http://schemas.microsoft.com/office/powerpoint/2010/main" val="39088748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1556505" y="3302877"/>
            <a:ext cx="13163272" cy="3841842"/>
          </a:xfrm>
          <a:prstGeom prst="rect">
            <a:avLst/>
          </a:prstGeom>
          <a:solidFill>
            <a:srgbClr val="C6C4C5"/>
          </a:solidFill>
          <a:ln w="9525" algn="ctr">
            <a:noFill/>
            <a:miter lim="800000"/>
            <a:headEnd/>
            <a:tailEnd/>
          </a:ln>
        </p:spPr>
        <p:txBody>
          <a:bodyPr lIns="144000" tIns="0" rIns="0" bIns="0" anchor="ctr"/>
          <a:lstStyle/>
          <a:p>
            <a:r>
              <a:rPr lang="ru-RU" sz="2000" dirty="0" smtClean="0"/>
              <a:t>- </a:t>
            </a:r>
            <a:r>
              <a:rPr lang="ru-RU" sz="2000" dirty="0"/>
              <a:t>1,2 мм для алюминиевых панелей;</a:t>
            </a:r>
          </a:p>
          <a:p>
            <a:r>
              <a:rPr lang="ru-RU" sz="2000" dirty="0"/>
              <a:t>- 0,8 мм для стальных панелей (без учёта антикоррозионного покрытия, обеспечивающего отсутствие сквозной коррозии не менее 10 лет);</a:t>
            </a:r>
          </a:p>
          <a:p>
            <a:r>
              <a:rPr lang="ru-RU" sz="2000" dirty="0"/>
              <a:t>- 18 мм для деревянных панелей;</a:t>
            </a:r>
          </a:p>
          <a:p>
            <a:r>
              <a:rPr lang="ru-RU" sz="2000" dirty="0"/>
              <a:t>- 1,8 мм для композитных панелей.</a:t>
            </a:r>
          </a:p>
          <a:p>
            <a:r>
              <a:rPr lang="ru-RU" sz="2000" dirty="0"/>
              <a:t>Толщина </a:t>
            </a:r>
            <a:r>
              <a:rPr lang="ru-RU" sz="2000" dirty="0" err="1"/>
              <a:t>звукопоглошающего</a:t>
            </a:r>
            <a:r>
              <a:rPr lang="ru-RU" sz="2000" dirty="0"/>
              <a:t> материала:</a:t>
            </a:r>
          </a:p>
          <a:p>
            <a:r>
              <a:rPr lang="ru-RU" sz="2000" dirty="0"/>
              <a:t>- средняя плотность применяемого звукопоглощающего материала должна быть не менее 90 кг/м3 при толщине материала менее 70 мм, либо не менее 65 кг/м3 при толщине - более 70 мм.</a:t>
            </a:r>
          </a:p>
          <a:p>
            <a:r>
              <a:rPr lang="ru-RU" sz="2000" dirty="0"/>
              <a:t>Толщина панелей:</a:t>
            </a:r>
          </a:p>
          <a:p>
            <a:r>
              <a:rPr lang="ru-RU" sz="2000" dirty="0"/>
              <a:t>- для панелей из закаленного стекла и </a:t>
            </a:r>
            <a:r>
              <a:rPr lang="ru-RU" sz="2000" dirty="0" err="1"/>
              <a:t>светопрозрачных</a:t>
            </a:r>
            <a:r>
              <a:rPr lang="ru-RU" sz="2000" dirty="0"/>
              <a:t> полимеров не менее 12 мм;</a:t>
            </a:r>
          </a:p>
          <a:p>
            <a:r>
              <a:rPr lang="ru-RU" sz="2000" dirty="0"/>
              <a:t>- для панелей из бетона, железобетона, естественного камня, кирпича не менее 120 мм;</a:t>
            </a:r>
          </a:p>
          <a:p>
            <a:r>
              <a:rPr lang="ru-RU" sz="2000" dirty="0"/>
              <a:t>- для многослойных панелей не менее 80 мм</a:t>
            </a:r>
            <a:r>
              <a:rPr lang="ru-RU" sz="2000" dirty="0" smtClean="0"/>
              <a:t>.</a:t>
            </a:r>
            <a:endParaRPr lang="ru-RU" sz="2000" dirty="0"/>
          </a:p>
        </p:txBody>
      </p:sp>
      <p:sp>
        <p:nvSpPr>
          <p:cNvPr id="3" name="Прямоугольник 2"/>
          <p:cNvSpPr>
            <a:spLocks noChangeArrowheads="1"/>
          </p:cNvSpPr>
          <p:nvPr/>
        </p:nvSpPr>
        <p:spPr bwMode="auto">
          <a:xfrm>
            <a:off x="1549512" y="2335129"/>
            <a:ext cx="13166901" cy="545371"/>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smtClean="0">
                <a:latin typeface="Arial" charset="0"/>
              </a:rPr>
              <a:t>ТОЛЩИНА ПЕРЕДНЕЙ И ЗАДНЕЙ СТЕНОК:</a:t>
            </a:r>
            <a:endParaRPr lang="ru-RU" sz="1906" b="1" kern="0" dirty="0">
              <a:latin typeface="Arial" charset="0"/>
            </a:endParaRPr>
          </a:p>
        </p:txBody>
      </p:sp>
      <p:sp>
        <p:nvSpPr>
          <p:cNvPr id="4" name="Прямоугольник 3"/>
          <p:cNvSpPr>
            <a:spLocks noChangeArrowheads="1"/>
          </p:cNvSpPr>
          <p:nvPr/>
        </p:nvSpPr>
        <p:spPr bwMode="auto">
          <a:xfrm>
            <a:off x="1188719" y="1425844"/>
            <a:ext cx="13524065" cy="604433"/>
          </a:xfrm>
          <a:prstGeom prst="rect">
            <a:avLst/>
          </a:prstGeom>
          <a:solidFill>
            <a:srgbClr val="778CDF"/>
          </a:solidFill>
          <a:ln w="9525" algn="ctr">
            <a:noFill/>
            <a:miter lim="800000"/>
            <a:headEnd/>
            <a:tailEnd/>
          </a:ln>
        </p:spPr>
        <p:txBody>
          <a:bodyPr lIns="166282" tIns="0" rIns="166282" bIns="0" anchor="ctr"/>
          <a:lstStyle/>
          <a:p>
            <a:r>
              <a:rPr lang="ru-RU" sz="2400" b="1" dirty="0" smtClean="0">
                <a:solidFill>
                  <a:schemeClr val="bg1"/>
                </a:solidFill>
                <a:cs typeface="Arial" panose="020B0604020202020204" pitchFamily="34" charset="0"/>
              </a:rPr>
              <a:t>ТОЛЩИНЫ ПАНЕЛЕЙ И ИХ ЭЛЕМЕНТОВ.</a:t>
            </a:r>
            <a:endParaRPr lang="ru-RU" sz="2400" b="1" dirty="0">
              <a:solidFill>
                <a:schemeClr val="bg1"/>
              </a:solidFill>
              <a:cs typeface="Arial" panose="020B0604020202020204" pitchFamily="34" charset="0"/>
            </a:endParaRPr>
          </a:p>
        </p:txBody>
      </p:sp>
      <p:sp>
        <p:nvSpPr>
          <p:cNvPr id="6" name="Прямоугольник 5"/>
          <p:cNvSpPr>
            <a:spLocks noChangeArrowheads="1"/>
          </p:cNvSpPr>
          <p:nvPr/>
        </p:nvSpPr>
        <p:spPr bwMode="auto">
          <a:xfrm>
            <a:off x="1549512" y="7626572"/>
            <a:ext cx="13163272" cy="545371"/>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smtClean="0">
                <a:latin typeface="Arial" charset="0"/>
              </a:rPr>
              <a:t>ТОЛЩИНА ЗВУКОПОГЛОШАЮЩЕГО МАТЕРИАЛА:</a:t>
            </a:r>
            <a:endParaRPr lang="ru-RU" sz="1906" b="1" kern="0" dirty="0">
              <a:latin typeface="Arial" charset="0"/>
            </a:endParaRPr>
          </a:p>
        </p:txBody>
      </p:sp>
      <p:sp>
        <p:nvSpPr>
          <p:cNvPr id="7" name="Прямоугольник 6"/>
          <p:cNvSpPr>
            <a:spLocks noChangeArrowheads="1"/>
          </p:cNvSpPr>
          <p:nvPr/>
        </p:nvSpPr>
        <p:spPr bwMode="auto">
          <a:xfrm>
            <a:off x="1549512" y="8569262"/>
            <a:ext cx="13163272" cy="843762"/>
          </a:xfrm>
          <a:prstGeom prst="rect">
            <a:avLst/>
          </a:prstGeom>
          <a:solidFill>
            <a:srgbClr val="C6C4C5"/>
          </a:solidFill>
          <a:ln w="9525" algn="ctr">
            <a:noFill/>
            <a:miter lim="800000"/>
            <a:headEnd/>
            <a:tailEnd/>
          </a:ln>
        </p:spPr>
        <p:txBody>
          <a:bodyPr lIns="144000" tIns="0" rIns="0" bIns="0" anchor="ctr"/>
          <a:lstStyle/>
          <a:p>
            <a:r>
              <a:rPr lang="ru-RU" sz="2000" dirty="0" smtClean="0"/>
              <a:t>- </a:t>
            </a:r>
            <a:r>
              <a:rPr lang="ru-RU" sz="2000" dirty="0"/>
              <a:t>средняя плотность применяемого звукопоглощающего материала должна быть не менее 90 кг/м3 при толщине материала менее 70 мм, либо не менее 65 кг/м3 при толщине - более 70 мм</a:t>
            </a:r>
            <a:r>
              <a:rPr lang="ru-RU" sz="2000" dirty="0" smtClean="0"/>
              <a:t>.</a:t>
            </a:r>
            <a:endParaRPr lang="ru-RU" sz="2000" dirty="0"/>
          </a:p>
        </p:txBody>
      </p:sp>
      <p:sp>
        <p:nvSpPr>
          <p:cNvPr id="8" name="Прямоугольник 7"/>
          <p:cNvSpPr>
            <a:spLocks noChangeArrowheads="1"/>
          </p:cNvSpPr>
          <p:nvPr/>
        </p:nvSpPr>
        <p:spPr bwMode="auto">
          <a:xfrm>
            <a:off x="1549513" y="9807829"/>
            <a:ext cx="13163271" cy="545371"/>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smtClean="0">
                <a:latin typeface="Arial" charset="0"/>
              </a:rPr>
              <a:t>ТОЛЩИНА ПАНЕЛЕЙ:</a:t>
            </a:r>
            <a:endParaRPr lang="ru-RU" sz="1906" b="1" kern="0" dirty="0">
              <a:latin typeface="Arial" charset="0"/>
            </a:endParaRPr>
          </a:p>
        </p:txBody>
      </p:sp>
      <p:sp>
        <p:nvSpPr>
          <p:cNvPr id="9" name="Прямоугольник 8"/>
          <p:cNvSpPr>
            <a:spLocks noChangeArrowheads="1"/>
          </p:cNvSpPr>
          <p:nvPr/>
        </p:nvSpPr>
        <p:spPr bwMode="auto">
          <a:xfrm>
            <a:off x="1549514" y="10729081"/>
            <a:ext cx="13163272" cy="1081953"/>
          </a:xfrm>
          <a:prstGeom prst="rect">
            <a:avLst/>
          </a:prstGeom>
          <a:solidFill>
            <a:srgbClr val="C6C4C5"/>
          </a:solidFill>
          <a:ln w="9525" algn="ctr">
            <a:noFill/>
            <a:miter lim="800000"/>
            <a:headEnd/>
            <a:tailEnd/>
          </a:ln>
        </p:spPr>
        <p:txBody>
          <a:bodyPr lIns="144000" tIns="0" rIns="0" bIns="0" anchor="ctr"/>
          <a:lstStyle/>
          <a:p>
            <a:r>
              <a:rPr lang="ru-RU" sz="2000" dirty="0" smtClean="0"/>
              <a:t>- </a:t>
            </a:r>
            <a:r>
              <a:rPr lang="ru-RU" sz="2000" dirty="0"/>
              <a:t>для панелей из закаленного стекла и </a:t>
            </a:r>
            <a:r>
              <a:rPr lang="ru-RU" sz="2000" dirty="0" err="1"/>
              <a:t>светопрозрачных</a:t>
            </a:r>
            <a:r>
              <a:rPr lang="ru-RU" sz="2000" dirty="0"/>
              <a:t> полимеров не менее 12 мм;</a:t>
            </a:r>
          </a:p>
          <a:p>
            <a:r>
              <a:rPr lang="ru-RU" sz="2000" dirty="0"/>
              <a:t>- для панелей из бетона, железобетона, естественного камня, кирпича не менее 120 мм;</a:t>
            </a:r>
          </a:p>
          <a:p>
            <a:r>
              <a:rPr lang="ru-RU" sz="2000" dirty="0"/>
              <a:t>- для многослойных панелей не менее 80 мм</a:t>
            </a:r>
            <a:r>
              <a:rPr lang="ru-RU" sz="2000" dirty="0" smtClean="0"/>
              <a:t>.</a:t>
            </a:r>
            <a:endParaRPr lang="ru-RU" sz="2000" dirty="0"/>
          </a:p>
        </p:txBody>
      </p:sp>
    </p:spTree>
    <p:extLst>
      <p:ext uri="{BB962C8B-B14F-4D97-AF65-F5344CB8AC3E}">
        <p14:creationId xmlns:p14="http://schemas.microsoft.com/office/powerpoint/2010/main" val="23574833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a:spLocks noChangeArrowheads="1"/>
          </p:cNvSpPr>
          <p:nvPr/>
        </p:nvSpPr>
        <p:spPr bwMode="auto">
          <a:xfrm>
            <a:off x="1549512" y="1999282"/>
            <a:ext cx="13166901" cy="1069383"/>
          </a:xfrm>
          <a:prstGeom prst="rect">
            <a:avLst/>
          </a:prstGeom>
          <a:solidFill>
            <a:srgbClr val="C6C4C5"/>
          </a:solidFill>
          <a:ln w="9525" algn="ctr">
            <a:noFill/>
            <a:miter lim="800000"/>
            <a:headEnd/>
            <a:tailEnd/>
          </a:ln>
        </p:spPr>
        <p:txBody>
          <a:bodyPr lIns="144000" tIns="0" rIns="0" bIns="0" anchor="ctr"/>
          <a:lstStyle/>
          <a:p>
            <a:r>
              <a:rPr lang="ru-RU" sz="2000" dirty="0" smtClean="0"/>
              <a:t>При проектировании </a:t>
            </a:r>
            <a:r>
              <a:rPr lang="ru-RU" sz="2000" dirty="0" err="1" smtClean="0"/>
              <a:t>аэ</a:t>
            </a:r>
            <a:r>
              <a:rPr lang="ru-RU" sz="2000" dirty="0" smtClean="0"/>
              <a:t> и разработке узлов сопряжений следует учитывать размеры акустических панелей, их конструктивные особенности, а также рекомендации по типу крепления, описанные в соответствующих технических условиях на панель.</a:t>
            </a:r>
            <a:endParaRPr lang="ru-RU" sz="2000" dirty="0"/>
          </a:p>
        </p:txBody>
      </p:sp>
      <p:sp>
        <p:nvSpPr>
          <p:cNvPr id="4" name="Прямоугольник 3"/>
          <p:cNvSpPr>
            <a:spLocks noChangeArrowheads="1"/>
          </p:cNvSpPr>
          <p:nvPr/>
        </p:nvSpPr>
        <p:spPr bwMode="auto">
          <a:xfrm>
            <a:off x="1188719" y="1224370"/>
            <a:ext cx="13524065" cy="604433"/>
          </a:xfrm>
          <a:prstGeom prst="rect">
            <a:avLst/>
          </a:prstGeom>
          <a:solidFill>
            <a:srgbClr val="778CDF"/>
          </a:solidFill>
          <a:ln w="9525" algn="ctr">
            <a:noFill/>
            <a:miter lim="800000"/>
            <a:headEnd/>
            <a:tailEnd/>
          </a:ln>
        </p:spPr>
        <p:txBody>
          <a:bodyPr lIns="166282" tIns="0" rIns="166282" bIns="0" anchor="ctr"/>
          <a:lstStyle/>
          <a:p>
            <a:r>
              <a:rPr lang="ru-RU" sz="2400" b="1" dirty="0" smtClean="0">
                <a:solidFill>
                  <a:schemeClr val="bg1"/>
                </a:solidFill>
                <a:cs typeface="Arial" panose="020B0604020202020204" pitchFamily="34" charset="0"/>
              </a:rPr>
              <a:t>УЗЛЫ СОПРЯЖЕНИЯ</a:t>
            </a:r>
            <a:endParaRPr lang="ru-RU" sz="2400" b="1" dirty="0">
              <a:solidFill>
                <a:schemeClr val="bg1"/>
              </a:solidFill>
              <a:cs typeface="Arial" panose="020B0604020202020204" pitchFamily="34" charset="0"/>
            </a:endParaRPr>
          </a:p>
        </p:txBody>
      </p:sp>
      <p:pic>
        <p:nvPicPr>
          <p:cNvPr id="5" name="Рисунок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31037" y="8150668"/>
            <a:ext cx="7432240" cy="3692090"/>
          </a:xfrm>
          <a:prstGeom prst="rect">
            <a:avLst/>
          </a:prstGeom>
          <a:solidFill>
            <a:schemeClr val="bg1"/>
          </a:solidFill>
          <a:ln w="9525" algn="ctr">
            <a:solidFill>
              <a:srgbClr val="003399"/>
            </a:solidFill>
            <a:miter lim="800000"/>
            <a:headEnd/>
            <a:tailEnd/>
          </a:ln>
        </p:spPr>
      </p:pic>
      <p:pic>
        <p:nvPicPr>
          <p:cNvPr id="12" name="Рисунок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1037" y="3271053"/>
            <a:ext cx="7432240" cy="4356375"/>
          </a:xfrm>
          <a:prstGeom prst="rect">
            <a:avLst/>
          </a:prstGeom>
          <a:solidFill>
            <a:schemeClr val="bg1"/>
          </a:solidFill>
          <a:ln w="9525" algn="ctr">
            <a:solidFill>
              <a:srgbClr val="003399"/>
            </a:solidFill>
            <a:miter lim="800000"/>
            <a:headEnd/>
            <a:tailEnd/>
          </a:ln>
        </p:spPr>
      </p:pic>
      <p:sp>
        <p:nvSpPr>
          <p:cNvPr id="10" name="Прямоугольник 9"/>
          <p:cNvSpPr>
            <a:spLocks noChangeArrowheads="1"/>
          </p:cNvSpPr>
          <p:nvPr/>
        </p:nvSpPr>
        <p:spPr bwMode="auto">
          <a:xfrm>
            <a:off x="4231037" y="7625336"/>
            <a:ext cx="7432240" cy="422981"/>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Примеры шарнирного крепления панелей</a:t>
            </a:r>
          </a:p>
        </p:txBody>
      </p:sp>
      <p:sp>
        <p:nvSpPr>
          <p:cNvPr id="11" name="Прямоугольник 10"/>
          <p:cNvSpPr>
            <a:spLocks noChangeArrowheads="1"/>
          </p:cNvSpPr>
          <p:nvPr/>
        </p:nvSpPr>
        <p:spPr bwMode="auto">
          <a:xfrm>
            <a:off x="4231037" y="11842758"/>
            <a:ext cx="7432240" cy="422981"/>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Пример удерживающего устройства панелей</a:t>
            </a:r>
          </a:p>
        </p:txBody>
      </p:sp>
    </p:spTree>
    <p:extLst>
      <p:ext uri="{BB962C8B-B14F-4D97-AF65-F5344CB8AC3E}">
        <p14:creationId xmlns:p14="http://schemas.microsoft.com/office/powerpoint/2010/main" val="32691949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592560038"/>
              </p:ext>
            </p:extLst>
          </p:nvPr>
        </p:nvGraphicFramePr>
        <p:xfrm>
          <a:off x="728424" y="2514320"/>
          <a:ext cx="14506413" cy="9339595"/>
        </p:xfrm>
        <a:graphic>
          <a:graphicData uri="http://schemas.openxmlformats.org/drawingml/2006/table">
            <a:tbl>
              <a:tblPr firstRow="1" firstCol="1" bandRow="1">
                <a:tableStyleId>{5C22544A-7EE6-4342-B048-85BDC9FD1C3A}</a:tableStyleId>
              </a:tblPr>
              <a:tblGrid>
                <a:gridCol w="5052444"/>
                <a:gridCol w="1350567"/>
                <a:gridCol w="1350567"/>
                <a:gridCol w="1350567"/>
                <a:gridCol w="1350567"/>
                <a:gridCol w="1350567"/>
                <a:gridCol w="1350567"/>
                <a:gridCol w="1350567"/>
              </a:tblGrid>
              <a:tr h="1013412">
                <a:tc rowSpan="2">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Условия применения</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gridSpan="2">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Мелкого заложения</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hMerge="1">
                  <a:txBody>
                    <a:bodyPr/>
                    <a:lstStyle/>
                    <a:p>
                      <a:endParaRPr lang="ru-RU"/>
                    </a:p>
                  </a:txBody>
                  <a:tcPr/>
                </a:tc>
                <a:tc gridSpan="5">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Свайные</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979000">
                <a:tc vMerge="1">
                  <a:txBody>
                    <a:bodyPr/>
                    <a:lstStyle/>
                    <a:p>
                      <a:endParaRPr lang="ru-RU"/>
                    </a:p>
                  </a:txBody>
                  <a:tcPr/>
                </a:tc>
                <a:tc>
                  <a:txBody>
                    <a:bodyPr/>
                    <a:lstStyle/>
                    <a:p>
                      <a:pPr marL="71755" marR="71755" algn="ctr">
                        <a:lnSpc>
                          <a:spcPct val="115000"/>
                        </a:lnSpc>
                        <a:spcAft>
                          <a:spcPts val="1000"/>
                        </a:spcAft>
                      </a:pPr>
                      <a:r>
                        <a:rPr lang="ru-RU" sz="1600" b="1" dirty="0">
                          <a:effectLst/>
                          <a:latin typeface="Arial" panose="020B0604020202020204" pitchFamily="34" charset="0"/>
                          <a:cs typeface="Arial" panose="020B0604020202020204" pitchFamily="34" charset="0"/>
                        </a:rPr>
                        <a:t>Столбчатые</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vert="vert270" anchor="ctr">
                    <a:lnL w="12700" cap="flat" cmpd="sng" algn="ctr">
                      <a:solidFill>
                        <a:schemeClr val="bg1"/>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marL="71755" marR="71755" algn="ctr">
                        <a:lnSpc>
                          <a:spcPct val="115000"/>
                        </a:lnSpc>
                        <a:spcAft>
                          <a:spcPts val="1000"/>
                        </a:spcAft>
                      </a:pPr>
                      <a:r>
                        <a:rPr lang="ru-RU" sz="1600" b="1" dirty="0">
                          <a:effectLst/>
                          <a:latin typeface="Arial" panose="020B0604020202020204" pitchFamily="34" charset="0"/>
                          <a:cs typeface="Arial" panose="020B0604020202020204" pitchFamily="34" charset="0"/>
                        </a:rPr>
                        <a:t>Ленточные</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vert="vert27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marL="71755" marR="71755" algn="ctr">
                        <a:lnSpc>
                          <a:spcPct val="115000"/>
                        </a:lnSpc>
                        <a:spcAft>
                          <a:spcPts val="1000"/>
                        </a:spcAft>
                      </a:pPr>
                      <a:r>
                        <a:rPr lang="ru-RU" sz="1600" b="1" dirty="0">
                          <a:effectLst/>
                          <a:latin typeface="Arial" panose="020B0604020202020204" pitchFamily="34" charset="0"/>
                          <a:cs typeface="Arial" panose="020B0604020202020204" pitchFamily="34" charset="0"/>
                        </a:rPr>
                        <a:t>Забивные</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vert="vert27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marL="71755" marR="71755" algn="ctr">
                        <a:lnSpc>
                          <a:spcPct val="115000"/>
                        </a:lnSpc>
                        <a:spcAft>
                          <a:spcPts val="1000"/>
                        </a:spcAft>
                      </a:pPr>
                      <a:r>
                        <a:rPr lang="ru-RU" sz="1600" b="1" dirty="0">
                          <a:effectLst/>
                          <a:latin typeface="Arial" panose="020B0604020202020204" pitchFamily="34" charset="0"/>
                          <a:cs typeface="Arial" panose="020B0604020202020204" pitchFamily="34" charset="0"/>
                        </a:rPr>
                        <a:t>Вдавливаемые</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vert="vert27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marL="71755" marR="71755" algn="ctr">
                        <a:lnSpc>
                          <a:spcPct val="115000"/>
                        </a:lnSpc>
                        <a:spcAft>
                          <a:spcPts val="1000"/>
                        </a:spcAft>
                      </a:pPr>
                      <a:r>
                        <a:rPr lang="ru-RU" sz="1600" b="1" dirty="0">
                          <a:effectLst/>
                          <a:latin typeface="Arial" panose="020B0604020202020204" pitchFamily="34" charset="0"/>
                          <a:cs typeface="Arial" panose="020B0604020202020204" pitchFamily="34" charset="0"/>
                        </a:rPr>
                        <a:t>Винтовые</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vert="vert27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marL="71755" marR="71755" algn="ctr">
                        <a:lnSpc>
                          <a:spcPct val="115000"/>
                        </a:lnSpc>
                        <a:spcAft>
                          <a:spcPts val="1000"/>
                        </a:spcAft>
                      </a:pPr>
                      <a:r>
                        <a:rPr lang="ru-RU" sz="1600" b="1" dirty="0">
                          <a:effectLst/>
                          <a:latin typeface="Arial" panose="020B0604020202020204" pitchFamily="34" charset="0"/>
                          <a:cs typeface="Arial" panose="020B0604020202020204" pitchFamily="34" charset="0"/>
                        </a:rPr>
                        <a:t>Буронабивные</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vert="vert27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marL="71755" marR="71755" algn="ctr">
                        <a:lnSpc>
                          <a:spcPct val="115000"/>
                        </a:lnSpc>
                        <a:spcAft>
                          <a:spcPts val="1000"/>
                        </a:spcAft>
                      </a:pPr>
                      <a:r>
                        <a:rPr lang="ru-RU" sz="1600" b="1" dirty="0">
                          <a:effectLst/>
                          <a:latin typeface="Arial" panose="020B0604020202020204" pitchFamily="34" charset="0"/>
                          <a:cs typeface="Arial" panose="020B0604020202020204" pitchFamily="34" charset="0"/>
                        </a:rPr>
                        <a:t>Из труб</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vert="vert270" anchor="ctr">
                    <a:lnL w="12700" cap="flat" cmpd="sng" algn="ctr">
                      <a:solidFill>
                        <a:srgbClr val="4F81BD"/>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rgbClr val="D0D7F4"/>
                    </a:solidFill>
                  </a:tcPr>
                </a:tc>
              </a:tr>
              <a:tr h="789973">
                <a:tc>
                  <a:txBody>
                    <a:bodyPr/>
                    <a:lstStyle/>
                    <a:p>
                      <a:pPr>
                        <a:lnSpc>
                          <a:spcPct val="115000"/>
                        </a:lnSpc>
                        <a:spcAft>
                          <a:spcPts val="1000"/>
                        </a:spcAft>
                      </a:pPr>
                      <a:r>
                        <a:rPr lang="ru-RU" sz="1600" b="1" dirty="0">
                          <a:solidFill>
                            <a:schemeClr val="tx1"/>
                          </a:solidFill>
                          <a:effectLst/>
                          <a:latin typeface="Arial" panose="020B0604020202020204" pitchFamily="34" charset="0"/>
                          <a:cs typeface="Arial" panose="020B0604020202020204" pitchFamily="34" charset="0"/>
                        </a:rPr>
                        <a:t>Неводонасыщенные супеси, суглинки и глины  </a:t>
                      </a:r>
                      <a:endParaRPr lang="ru-RU"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tcPr>
                </a:tc>
              </a:tr>
              <a:tr h="789973">
                <a:tc>
                  <a:txBody>
                    <a:bodyPr/>
                    <a:lstStyle/>
                    <a:p>
                      <a:pPr>
                        <a:lnSpc>
                          <a:spcPct val="115000"/>
                        </a:lnSpc>
                        <a:spcAft>
                          <a:spcPts val="1000"/>
                        </a:spcAft>
                      </a:pPr>
                      <a:r>
                        <a:rPr lang="ru-RU" sz="1600" b="1" dirty="0">
                          <a:solidFill>
                            <a:schemeClr val="tx1"/>
                          </a:solidFill>
                          <a:effectLst/>
                          <a:latin typeface="Arial" panose="020B0604020202020204" pitchFamily="34" charset="0"/>
                          <a:cs typeface="Arial" panose="020B0604020202020204" pitchFamily="34" charset="0"/>
                        </a:rPr>
                        <a:t>Песчаные насыпи</a:t>
                      </a:r>
                      <a:endParaRPr lang="ru-RU"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r>
              <a:tr h="789973">
                <a:tc>
                  <a:txBody>
                    <a:bodyPr/>
                    <a:lstStyle/>
                    <a:p>
                      <a:pPr>
                        <a:lnSpc>
                          <a:spcPct val="115000"/>
                        </a:lnSpc>
                        <a:spcAft>
                          <a:spcPts val="1000"/>
                        </a:spcAft>
                      </a:pPr>
                      <a:r>
                        <a:rPr lang="ru-RU" sz="1600" b="1" dirty="0">
                          <a:solidFill>
                            <a:schemeClr val="tx1"/>
                          </a:solidFill>
                          <a:effectLst/>
                          <a:latin typeface="Arial" panose="020B0604020202020204" pitchFamily="34" charset="0"/>
                          <a:cs typeface="Arial" panose="020B0604020202020204" pitchFamily="34" charset="0"/>
                        </a:rPr>
                        <a:t>Крупнообломочный грунт </a:t>
                      </a:r>
                      <a:endParaRPr lang="ru-RU"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tcPr>
                </a:tc>
              </a:tr>
              <a:tr h="789973">
                <a:tc>
                  <a:txBody>
                    <a:bodyPr/>
                    <a:lstStyle/>
                    <a:p>
                      <a:pPr>
                        <a:lnSpc>
                          <a:spcPct val="115000"/>
                        </a:lnSpc>
                        <a:spcAft>
                          <a:spcPts val="1000"/>
                        </a:spcAft>
                      </a:pPr>
                      <a:r>
                        <a:rPr lang="ru-RU" sz="1600" b="1" dirty="0" err="1">
                          <a:solidFill>
                            <a:schemeClr val="tx1"/>
                          </a:solidFill>
                          <a:effectLst/>
                          <a:latin typeface="Arial" panose="020B0604020202020204" pitchFamily="34" charset="0"/>
                          <a:cs typeface="Arial" panose="020B0604020202020204" pitchFamily="34" charset="0"/>
                        </a:rPr>
                        <a:t>Малопрочные</a:t>
                      </a:r>
                      <a:r>
                        <a:rPr lang="ru-RU" sz="1600" b="1" dirty="0">
                          <a:solidFill>
                            <a:schemeClr val="tx1"/>
                          </a:solidFill>
                          <a:effectLst/>
                          <a:latin typeface="Arial" panose="020B0604020202020204" pitchFamily="34" charset="0"/>
                          <a:cs typeface="Arial" panose="020B0604020202020204" pitchFamily="34" charset="0"/>
                        </a:rPr>
                        <a:t> крупнообломочные грунты, супеси пластичные, суглинки и глины </a:t>
                      </a:r>
                      <a:r>
                        <a:rPr lang="ru-RU" sz="1600" b="1" dirty="0" err="1">
                          <a:solidFill>
                            <a:schemeClr val="tx1"/>
                          </a:solidFill>
                          <a:effectLst/>
                          <a:latin typeface="Arial" panose="020B0604020202020204" pitchFamily="34" charset="0"/>
                          <a:cs typeface="Arial" panose="020B0604020202020204" pitchFamily="34" charset="0"/>
                        </a:rPr>
                        <a:t>мягкопластичные</a:t>
                      </a:r>
                      <a:endParaRPr lang="ru-RU"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r>
              <a:tr h="789973">
                <a:tc>
                  <a:txBody>
                    <a:bodyPr/>
                    <a:lstStyle/>
                    <a:p>
                      <a:pPr>
                        <a:lnSpc>
                          <a:spcPct val="115000"/>
                        </a:lnSpc>
                        <a:spcAft>
                          <a:spcPts val="1000"/>
                        </a:spcAft>
                      </a:pPr>
                      <a:r>
                        <a:rPr lang="ru-RU" sz="1600" b="1" dirty="0" err="1">
                          <a:solidFill>
                            <a:schemeClr val="tx1"/>
                          </a:solidFill>
                          <a:effectLst/>
                          <a:latin typeface="Arial" panose="020B0604020202020204" pitchFamily="34" charset="0"/>
                          <a:cs typeface="Arial" panose="020B0604020202020204" pitchFamily="34" charset="0"/>
                        </a:rPr>
                        <a:t>Пучинистые</a:t>
                      </a:r>
                      <a:r>
                        <a:rPr lang="ru-RU" sz="1600" b="1" dirty="0">
                          <a:solidFill>
                            <a:schemeClr val="tx1"/>
                          </a:solidFill>
                          <a:effectLst/>
                          <a:latin typeface="Arial" panose="020B0604020202020204" pitchFamily="34" charset="0"/>
                          <a:cs typeface="Arial" panose="020B0604020202020204" pitchFamily="34" charset="0"/>
                        </a:rPr>
                        <a:t> грунты</a:t>
                      </a:r>
                      <a:endParaRPr lang="ru-RU"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tcPr>
                </a:tc>
              </a:tr>
              <a:tr h="789973">
                <a:tc>
                  <a:txBody>
                    <a:bodyPr/>
                    <a:lstStyle/>
                    <a:p>
                      <a:pPr>
                        <a:lnSpc>
                          <a:spcPct val="115000"/>
                        </a:lnSpc>
                        <a:spcAft>
                          <a:spcPts val="1000"/>
                        </a:spcAft>
                      </a:pPr>
                      <a:r>
                        <a:rPr lang="ru-RU" sz="1600" b="1" dirty="0">
                          <a:solidFill>
                            <a:schemeClr val="tx1"/>
                          </a:solidFill>
                          <a:effectLst/>
                          <a:latin typeface="Arial" panose="020B0604020202020204" pitchFamily="34" charset="0"/>
                          <a:cs typeface="Arial" panose="020B0604020202020204" pitchFamily="34" charset="0"/>
                        </a:rPr>
                        <a:t>Близость подземных коммуникаций</a:t>
                      </a:r>
                      <a:endParaRPr lang="ru-RU"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r>
              <a:tr h="789973">
                <a:tc>
                  <a:txBody>
                    <a:bodyPr/>
                    <a:lstStyle/>
                    <a:p>
                      <a:pPr>
                        <a:lnSpc>
                          <a:spcPct val="115000"/>
                        </a:lnSpc>
                        <a:spcAft>
                          <a:spcPts val="1000"/>
                        </a:spcAft>
                      </a:pPr>
                      <a:r>
                        <a:rPr lang="ru-RU" sz="1600" b="1" dirty="0">
                          <a:solidFill>
                            <a:schemeClr val="tx1"/>
                          </a:solidFill>
                          <a:effectLst/>
                          <a:latin typeface="Arial" panose="020B0604020202020204" pitchFamily="34" charset="0"/>
                          <a:cs typeface="Arial" panose="020B0604020202020204" pitchFamily="34" charset="0"/>
                        </a:rPr>
                        <a:t>Стесненная площадка строительства</a:t>
                      </a:r>
                      <a:endParaRPr lang="ru-RU"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dirty="0">
                          <a:effectLst/>
                          <a:latin typeface="Arial" panose="020B0604020202020204" pitchFamily="34" charset="0"/>
                          <a:cs typeface="Arial" panose="020B0604020202020204" pitchFamily="34" charset="0"/>
                        </a:rPr>
                        <a:t>±</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ru-RU" sz="1600">
                          <a:effectLst/>
                          <a:latin typeface="Arial" panose="020B0604020202020204" pitchFamily="34" charset="0"/>
                          <a:cs typeface="Arial" panose="020B0604020202020204" pitchFamily="34" charset="0"/>
                        </a:rPr>
                        <a:t>±</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789973">
                <a:tc gridSpan="8">
                  <a:txBody>
                    <a:bodyPr/>
                    <a:lstStyle/>
                    <a:p>
                      <a:pPr>
                        <a:lnSpc>
                          <a:spcPct val="115000"/>
                        </a:lnSpc>
                        <a:spcAft>
                          <a:spcPts val="1000"/>
                        </a:spcAft>
                      </a:pPr>
                      <a:r>
                        <a:rPr lang="ru-RU" sz="1600" b="1" dirty="0">
                          <a:solidFill>
                            <a:schemeClr val="tx1"/>
                          </a:solidFill>
                          <a:effectLst/>
                          <a:latin typeface="Arial" panose="020B0604020202020204" pitchFamily="34" charset="0"/>
                          <a:cs typeface="Arial" panose="020B0604020202020204" pitchFamily="34" charset="0"/>
                        </a:rPr>
                        <a:t>Условные обозначения: «+» – рекомендуется для применения; «±» – требуется вариантное проектирование; «–» – не рекомендуется для применения</a:t>
                      </a:r>
                      <a:endParaRPr lang="ru-RU"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5">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bl>
          </a:graphicData>
        </a:graphic>
      </p:graphicFrame>
      <p:sp>
        <p:nvSpPr>
          <p:cNvPr id="3" name="Прямоугольник 2"/>
          <p:cNvSpPr>
            <a:spLocks noChangeArrowheads="1"/>
          </p:cNvSpPr>
          <p:nvPr/>
        </p:nvSpPr>
        <p:spPr bwMode="auto">
          <a:xfrm>
            <a:off x="728420" y="1379349"/>
            <a:ext cx="14506413" cy="1038387"/>
          </a:xfrm>
          <a:prstGeom prst="rect">
            <a:avLst/>
          </a:prstGeom>
          <a:solidFill>
            <a:srgbClr val="778CDF"/>
          </a:solidFill>
          <a:ln w="9525" algn="ctr">
            <a:noFill/>
            <a:miter lim="800000"/>
            <a:headEnd/>
            <a:tailEnd/>
          </a:ln>
        </p:spPr>
        <p:txBody>
          <a:bodyPr lIns="166282" tIns="0" rIns="166282" bIns="0" anchor="ctr"/>
          <a:lstStyle/>
          <a:p>
            <a:r>
              <a:rPr lang="ru-RU" sz="2400" b="1" dirty="0" smtClean="0">
                <a:solidFill>
                  <a:schemeClr val="bg1"/>
                </a:solidFill>
                <a:cs typeface="Arial" panose="020B0604020202020204" pitchFamily="34" charset="0"/>
              </a:rPr>
              <a:t>ФУНДАМЕНТЫ АКУСТИЧЕСКИХ ЭКРАНОВ</a:t>
            </a:r>
          </a:p>
          <a:p>
            <a:r>
              <a:rPr lang="ru-RU" sz="2400" b="1" dirty="0" smtClean="0">
                <a:solidFill>
                  <a:schemeClr val="bg1"/>
                </a:solidFill>
                <a:cs typeface="Arial" panose="020B0604020202020204" pitchFamily="34" charset="0"/>
              </a:rPr>
              <a:t>РЕКОМЕНДАЦИИ К ПРОЕКТИРОВАНИЮ, АНАЛИЗ ГЕОЛОГИЧЕСКИХ ДАННЫХ</a:t>
            </a:r>
            <a:endParaRPr lang="ru-RU" sz="2400" b="1" dirty="0">
              <a:solidFill>
                <a:schemeClr val="bg1"/>
              </a:solidFill>
              <a:cs typeface="Arial" panose="020B0604020202020204" pitchFamily="34" charset="0"/>
            </a:endParaRPr>
          </a:p>
        </p:txBody>
      </p:sp>
    </p:spTree>
    <p:extLst>
      <p:ext uri="{BB962C8B-B14F-4D97-AF65-F5344CB8AC3E}">
        <p14:creationId xmlns:p14="http://schemas.microsoft.com/office/powerpoint/2010/main" val="24226922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a:spLocks noChangeArrowheads="1"/>
          </p:cNvSpPr>
          <p:nvPr/>
        </p:nvSpPr>
        <p:spPr bwMode="auto">
          <a:xfrm>
            <a:off x="743918" y="2061275"/>
            <a:ext cx="14506413" cy="604434"/>
          </a:xfrm>
          <a:prstGeom prst="rect">
            <a:avLst/>
          </a:prstGeom>
          <a:solidFill>
            <a:srgbClr val="778CDF"/>
          </a:solidFill>
          <a:ln w="9525" algn="ctr">
            <a:noFill/>
            <a:miter lim="800000"/>
            <a:headEnd/>
            <a:tailEnd/>
          </a:ln>
        </p:spPr>
        <p:txBody>
          <a:bodyPr lIns="166282" tIns="0" rIns="166282" bIns="0" anchor="ctr"/>
          <a:lstStyle/>
          <a:p>
            <a:r>
              <a:rPr lang="ru-RU" sz="2400" b="1" dirty="0" smtClean="0">
                <a:solidFill>
                  <a:schemeClr val="bg1"/>
                </a:solidFill>
                <a:cs typeface="Arial" panose="020B0604020202020204" pitchFamily="34" charset="0"/>
              </a:rPr>
              <a:t>ТАБЛИЦА ОХРАННЫХ ЗОН КОММУНИКАЦИЙ ПРИ УСТРОЙСТВЕ ФУНДАМЕНТА ЭКРАНА</a:t>
            </a:r>
            <a:endParaRPr lang="ru-RU" sz="2400" b="1" dirty="0">
              <a:solidFill>
                <a:schemeClr val="bg1"/>
              </a:solidFill>
              <a:cs typeface="Arial" panose="020B0604020202020204"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076041536"/>
              </p:ext>
            </p:extLst>
          </p:nvPr>
        </p:nvGraphicFramePr>
        <p:xfrm>
          <a:off x="3023395" y="2805193"/>
          <a:ext cx="9669717" cy="6044576"/>
        </p:xfrm>
        <a:graphic>
          <a:graphicData uri="http://schemas.openxmlformats.org/drawingml/2006/table">
            <a:tbl>
              <a:tblPr firstRow="1" firstCol="1" bandRow="1">
                <a:tableStyleId>{5C22544A-7EE6-4342-B048-85BDC9FD1C3A}</a:tableStyleId>
              </a:tblPr>
              <a:tblGrid>
                <a:gridCol w="6094039"/>
                <a:gridCol w="3575678"/>
              </a:tblGrid>
              <a:tr h="533227">
                <a:tc>
                  <a:txBody>
                    <a:bodyPr/>
                    <a:lstStyle/>
                    <a:p>
                      <a:pPr marL="0" algn="ctr" defTabSz="1625254" rtl="0" eaLnBrk="1" latinLnBrk="0" hangingPunct="1">
                        <a:lnSpc>
                          <a:spcPct val="115000"/>
                        </a:lnSpc>
                        <a:spcAft>
                          <a:spcPts val="1000"/>
                        </a:spcAft>
                        <a:tabLst>
                          <a:tab pos="540385" algn="l"/>
                        </a:tabLst>
                      </a:pPr>
                      <a:r>
                        <a:rPr lang="ru-RU" sz="1600" b="1" kern="1200" dirty="0">
                          <a:solidFill>
                            <a:schemeClr val="bg1"/>
                          </a:solidFill>
                          <a:effectLst/>
                          <a:latin typeface="Arial" panose="020B0604020202020204" pitchFamily="34" charset="0"/>
                          <a:ea typeface="+mn-ea"/>
                          <a:cs typeface="Arial" panose="020B0604020202020204" pitchFamily="34" charset="0"/>
                        </a:rPr>
                        <a:t>Наименование коммуникации</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1625254" rtl="0" eaLnBrk="1" latinLnBrk="0" hangingPunct="1">
                        <a:lnSpc>
                          <a:spcPct val="115000"/>
                        </a:lnSpc>
                        <a:spcAft>
                          <a:spcPts val="1000"/>
                        </a:spcAft>
                        <a:tabLst>
                          <a:tab pos="540385" algn="l"/>
                        </a:tabLst>
                      </a:pPr>
                      <a:r>
                        <a:rPr lang="ru-RU" sz="1600" b="1" kern="1200" dirty="0">
                          <a:solidFill>
                            <a:schemeClr val="bg1"/>
                          </a:solidFill>
                          <a:effectLst/>
                          <a:latin typeface="Arial" panose="020B0604020202020204" pitchFamily="34" charset="0"/>
                          <a:ea typeface="+mn-ea"/>
                          <a:cs typeface="Arial" panose="020B0604020202020204" pitchFamily="34" charset="0"/>
                        </a:rPr>
                        <a:t>Нормативное расстояние до АЭ, м</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605458">
                <a:tc>
                  <a:txBody>
                    <a:bodyPr/>
                    <a:lstStyle/>
                    <a:p>
                      <a:pPr marL="0" algn="l" defTabSz="1625254" rtl="0" eaLnBrk="1" latinLnBrk="0" hangingPunct="1">
                        <a:lnSpc>
                          <a:spcPct val="115000"/>
                        </a:lnSpc>
                        <a:spcAft>
                          <a:spcPts val="1000"/>
                        </a:spcAft>
                      </a:pPr>
                      <a:r>
                        <a:rPr lang="ru-RU" sz="1600" b="1" kern="1200" dirty="0">
                          <a:solidFill>
                            <a:schemeClr val="tx1"/>
                          </a:solidFill>
                          <a:effectLst/>
                          <a:latin typeface="Arial" panose="020B0604020202020204" pitchFamily="34" charset="0"/>
                          <a:ea typeface="+mn-ea"/>
                          <a:cs typeface="Arial" panose="020B0604020202020204" pitchFamily="34" charset="0"/>
                        </a:rPr>
                        <a:t>Водопровод и напорная канализация</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marL="0" algn="ctr" defTabSz="1625254" rtl="0" eaLnBrk="1" latinLnBrk="0" hangingPunct="1">
                        <a:lnSpc>
                          <a:spcPct val="115000"/>
                        </a:lnSpc>
                        <a:spcAft>
                          <a:spcPts val="1000"/>
                        </a:spcAft>
                        <a:tabLst>
                          <a:tab pos="540385" algn="l"/>
                        </a:tabLst>
                      </a:pPr>
                      <a:r>
                        <a:rPr lang="ru-RU" sz="1600" b="1" kern="1200" dirty="0">
                          <a:solidFill>
                            <a:schemeClr val="tx1"/>
                          </a:solidFill>
                          <a:effectLst/>
                          <a:latin typeface="Arial" panose="020B0604020202020204" pitchFamily="34" charset="0"/>
                          <a:ea typeface="+mn-ea"/>
                          <a:cs typeface="Arial" panose="020B0604020202020204" pitchFamily="34" charset="0"/>
                        </a:rPr>
                        <a:t>3</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r>
              <a:tr h="605458">
                <a:tc>
                  <a:txBody>
                    <a:bodyPr/>
                    <a:lstStyle/>
                    <a:p>
                      <a:pPr marL="0" algn="l" defTabSz="1625254" rtl="0" eaLnBrk="1" latinLnBrk="0" hangingPunct="1">
                        <a:lnSpc>
                          <a:spcPct val="115000"/>
                        </a:lnSpc>
                        <a:spcAft>
                          <a:spcPts val="1000"/>
                        </a:spcAft>
                      </a:pPr>
                      <a:r>
                        <a:rPr lang="ru-RU" sz="1600" b="1" kern="1200" dirty="0">
                          <a:solidFill>
                            <a:schemeClr val="tx1"/>
                          </a:solidFill>
                          <a:effectLst/>
                          <a:latin typeface="Arial" panose="020B0604020202020204" pitchFamily="34" charset="0"/>
                          <a:ea typeface="+mn-ea"/>
                          <a:cs typeface="Arial" panose="020B0604020202020204" pitchFamily="34" charset="0"/>
                        </a:rPr>
                        <a:t>Самотечная канализация (бытовая и дождевая)</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marL="0" algn="ctr" defTabSz="1625254" rtl="0" eaLnBrk="1" latinLnBrk="0" hangingPunct="1">
                        <a:lnSpc>
                          <a:spcPct val="115000"/>
                        </a:lnSpc>
                        <a:spcAft>
                          <a:spcPts val="1000"/>
                        </a:spcAft>
                        <a:tabLst>
                          <a:tab pos="540385" algn="l"/>
                        </a:tabLst>
                      </a:pPr>
                      <a:r>
                        <a:rPr lang="ru-RU" sz="1600" b="1" kern="1200" dirty="0">
                          <a:solidFill>
                            <a:schemeClr val="tx1"/>
                          </a:solidFill>
                          <a:effectLst/>
                          <a:latin typeface="Arial" panose="020B0604020202020204" pitchFamily="34" charset="0"/>
                          <a:ea typeface="+mn-ea"/>
                          <a:cs typeface="Arial" panose="020B0604020202020204" pitchFamily="34" charset="0"/>
                        </a:rPr>
                        <a:t>1,5</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05458">
                <a:tc>
                  <a:txBody>
                    <a:bodyPr/>
                    <a:lstStyle/>
                    <a:p>
                      <a:pPr marL="0" algn="l" defTabSz="1625254" rtl="0" eaLnBrk="1" latinLnBrk="0" hangingPunct="1">
                        <a:lnSpc>
                          <a:spcPct val="115000"/>
                        </a:lnSpc>
                        <a:spcAft>
                          <a:spcPts val="1000"/>
                        </a:spcAft>
                      </a:pPr>
                      <a:r>
                        <a:rPr lang="ru-RU" sz="1600" b="1" kern="1200" dirty="0">
                          <a:solidFill>
                            <a:schemeClr val="tx1"/>
                          </a:solidFill>
                          <a:effectLst/>
                          <a:latin typeface="Arial" panose="020B0604020202020204" pitchFamily="34" charset="0"/>
                          <a:ea typeface="+mn-ea"/>
                          <a:cs typeface="Arial" panose="020B0604020202020204" pitchFamily="34" charset="0"/>
                        </a:rPr>
                        <a:t>Дренаж</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marL="0" algn="ctr" defTabSz="1625254" rtl="0" eaLnBrk="1" latinLnBrk="0" hangingPunct="1">
                        <a:lnSpc>
                          <a:spcPct val="115000"/>
                        </a:lnSpc>
                        <a:spcAft>
                          <a:spcPts val="1000"/>
                        </a:spcAft>
                        <a:tabLst>
                          <a:tab pos="540385" algn="l"/>
                        </a:tabLst>
                      </a:pPr>
                      <a:r>
                        <a:rPr lang="ru-RU" sz="1600" b="1" kern="1200" dirty="0">
                          <a:solidFill>
                            <a:schemeClr val="tx1"/>
                          </a:solidFill>
                          <a:effectLst/>
                          <a:latin typeface="Arial" panose="020B0604020202020204" pitchFamily="34" charset="0"/>
                          <a:ea typeface="+mn-ea"/>
                          <a:cs typeface="Arial" panose="020B0604020202020204" pitchFamily="34" charset="0"/>
                        </a:rPr>
                        <a:t>1,0</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r>
              <a:tr h="605458">
                <a:tc>
                  <a:txBody>
                    <a:bodyPr/>
                    <a:lstStyle/>
                    <a:p>
                      <a:pPr marL="0" algn="l" defTabSz="1625254" rtl="0" eaLnBrk="1" latinLnBrk="0" hangingPunct="1">
                        <a:lnSpc>
                          <a:spcPct val="115000"/>
                        </a:lnSpc>
                        <a:spcAft>
                          <a:spcPts val="1000"/>
                        </a:spcAft>
                      </a:pPr>
                      <a:endParaRPr lang="ru-RU" sz="16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marL="0" algn="ctr" defTabSz="1625254" rtl="0" eaLnBrk="1" latinLnBrk="0" hangingPunct="1">
                        <a:lnSpc>
                          <a:spcPct val="115000"/>
                        </a:lnSpc>
                        <a:spcAft>
                          <a:spcPts val="1000"/>
                        </a:spcAft>
                      </a:pPr>
                      <a:endParaRPr lang="ru-RU" sz="1600" b="1"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05458">
                <a:tc>
                  <a:txBody>
                    <a:bodyPr/>
                    <a:lstStyle/>
                    <a:p>
                      <a:pPr marL="0" algn="l" defTabSz="1625254" rtl="0" eaLnBrk="1" latinLnBrk="0" hangingPunct="1">
                        <a:lnSpc>
                          <a:spcPct val="115000"/>
                        </a:lnSpc>
                        <a:spcAft>
                          <a:spcPts val="1000"/>
                        </a:spcAft>
                      </a:pPr>
                      <a:r>
                        <a:rPr lang="ru-RU" sz="1600" b="1" kern="1200" dirty="0">
                          <a:solidFill>
                            <a:schemeClr val="tx1"/>
                          </a:solidFill>
                          <a:effectLst/>
                          <a:latin typeface="Arial" panose="020B0604020202020204" pitchFamily="34" charset="0"/>
                          <a:ea typeface="+mn-ea"/>
                          <a:cs typeface="Arial" panose="020B0604020202020204" pitchFamily="34" charset="0"/>
                        </a:rPr>
                        <a:t>Тепловые сети</a:t>
                      </a:r>
                    </a:p>
                    <a:p>
                      <a:pPr marL="0" algn="l" defTabSz="1625254" rtl="0" eaLnBrk="1" latinLnBrk="0" hangingPunct="1">
                        <a:lnSpc>
                          <a:spcPct val="115000"/>
                        </a:lnSpc>
                        <a:spcAft>
                          <a:spcPts val="1000"/>
                        </a:spcAft>
                      </a:pPr>
                      <a:r>
                        <a:rPr lang="ru-RU" sz="1600" b="1" kern="1200" dirty="0">
                          <a:solidFill>
                            <a:schemeClr val="tx1"/>
                          </a:solidFill>
                          <a:effectLst/>
                          <a:latin typeface="Arial" panose="020B0604020202020204" pitchFamily="34" charset="0"/>
                          <a:ea typeface="+mn-ea"/>
                          <a:cs typeface="Arial" panose="020B0604020202020204" pitchFamily="34" charset="0"/>
                        </a:rPr>
                        <a:t>(от наружной стенки канала, тоннеля)</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marL="0" algn="ctr" defTabSz="1625254" rtl="0" eaLnBrk="1" latinLnBrk="0" hangingPunct="1">
                        <a:lnSpc>
                          <a:spcPct val="115000"/>
                        </a:lnSpc>
                        <a:spcAft>
                          <a:spcPts val="1000"/>
                        </a:spcAft>
                      </a:pPr>
                      <a:endParaRPr lang="ru-RU" sz="1600" b="1"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r>
              <a:tr h="605458">
                <a:tc>
                  <a:txBody>
                    <a:bodyPr/>
                    <a:lstStyle/>
                    <a:p>
                      <a:pPr marL="0" algn="l" defTabSz="1625254" rtl="0" eaLnBrk="1" latinLnBrk="0" hangingPunct="1">
                        <a:lnSpc>
                          <a:spcPct val="115000"/>
                        </a:lnSpc>
                        <a:spcAft>
                          <a:spcPts val="1000"/>
                        </a:spcAft>
                      </a:pPr>
                      <a:r>
                        <a:rPr lang="ru-RU" sz="1600" b="1" kern="1200" dirty="0">
                          <a:solidFill>
                            <a:schemeClr val="tx1"/>
                          </a:solidFill>
                          <a:effectLst/>
                          <a:latin typeface="Arial" panose="020B0604020202020204" pitchFamily="34" charset="0"/>
                          <a:ea typeface="+mn-ea"/>
                          <a:cs typeface="Arial" panose="020B0604020202020204" pitchFamily="34" charset="0"/>
                        </a:rPr>
                        <a:t> </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marL="0" algn="ctr" defTabSz="1625254" rtl="0" eaLnBrk="1" latinLnBrk="0" hangingPunct="1">
                        <a:lnSpc>
                          <a:spcPct val="115000"/>
                        </a:lnSpc>
                        <a:spcAft>
                          <a:spcPts val="1000"/>
                        </a:spcAft>
                        <a:tabLst>
                          <a:tab pos="540385" algn="l"/>
                        </a:tabLst>
                      </a:pPr>
                      <a:r>
                        <a:rPr lang="ru-RU" sz="1600" b="1" kern="1200" dirty="0">
                          <a:solidFill>
                            <a:schemeClr val="tx1"/>
                          </a:solidFill>
                          <a:effectLst/>
                          <a:latin typeface="Arial" panose="020B0604020202020204" pitchFamily="34" charset="0"/>
                          <a:ea typeface="+mn-ea"/>
                          <a:cs typeface="Arial" panose="020B0604020202020204" pitchFamily="34" charset="0"/>
                        </a:rPr>
                        <a:t>1,5</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05458">
                <a:tc>
                  <a:txBody>
                    <a:bodyPr/>
                    <a:lstStyle/>
                    <a:p>
                      <a:pPr marL="0" algn="l" defTabSz="1625254" rtl="0" eaLnBrk="1" latinLnBrk="0" hangingPunct="1">
                        <a:lnSpc>
                          <a:spcPct val="115000"/>
                        </a:lnSpc>
                        <a:spcAft>
                          <a:spcPts val="1000"/>
                        </a:spcAft>
                      </a:pPr>
                      <a:r>
                        <a:rPr lang="ru-RU" sz="1600" b="1" kern="1200" dirty="0">
                          <a:solidFill>
                            <a:schemeClr val="tx1"/>
                          </a:solidFill>
                          <a:effectLst/>
                          <a:latin typeface="Arial" panose="020B0604020202020204" pitchFamily="34" charset="0"/>
                          <a:ea typeface="+mn-ea"/>
                          <a:cs typeface="Arial" panose="020B0604020202020204" pitchFamily="34" charset="0"/>
                        </a:rPr>
                        <a:t>Кабели силовые всех напряжений и кабели связи</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marL="0" algn="ctr" defTabSz="1625254" rtl="0" eaLnBrk="1" latinLnBrk="0" hangingPunct="1">
                        <a:lnSpc>
                          <a:spcPct val="115000"/>
                        </a:lnSpc>
                        <a:spcAft>
                          <a:spcPts val="1000"/>
                        </a:spcAft>
                        <a:tabLst>
                          <a:tab pos="540385" algn="l"/>
                        </a:tabLst>
                      </a:pPr>
                      <a:r>
                        <a:rPr lang="ru-RU" sz="1600" b="1" kern="1200" dirty="0">
                          <a:solidFill>
                            <a:schemeClr val="tx1"/>
                          </a:solidFill>
                          <a:effectLst/>
                          <a:latin typeface="Arial" panose="020B0604020202020204" pitchFamily="34" charset="0"/>
                          <a:ea typeface="+mn-ea"/>
                          <a:cs typeface="Arial" panose="020B0604020202020204" pitchFamily="34" charset="0"/>
                        </a:rPr>
                        <a:t>0,5</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r>
              <a:tr h="605458">
                <a:tc>
                  <a:txBody>
                    <a:bodyPr/>
                    <a:lstStyle/>
                    <a:p>
                      <a:pPr marL="0" algn="l" defTabSz="1625254" rtl="0" eaLnBrk="1" latinLnBrk="0" hangingPunct="1">
                        <a:lnSpc>
                          <a:spcPct val="115000"/>
                        </a:lnSpc>
                        <a:spcAft>
                          <a:spcPts val="1000"/>
                        </a:spcAft>
                      </a:pPr>
                      <a:r>
                        <a:rPr lang="ru-RU" sz="1600" b="1" kern="1200" dirty="0">
                          <a:solidFill>
                            <a:schemeClr val="tx1"/>
                          </a:solidFill>
                          <a:effectLst/>
                          <a:latin typeface="Arial" panose="020B0604020202020204" pitchFamily="34" charset="0"/>
                          <a:ea typeface="+mn-ea"/>
                          <a:cs typeface="Arial" panose="020B0604020202020204" pitchFamily="34" charset="0"/>
                        </a:rPr>
                        <a:t>Каналы, коммуникационные тоннели</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marL="0" algn="ctr" defTabSz="1625254" rtl="0" eaLnBrk="1" latinLnBrk="0" hangingPunct="1">
                        <a:lnSpc>
                          <a:spcPct val="115000"/>
                        </a:lnSpc>
                        <a:spcAft>
                          <a:spcPts val="1000"/>
                        </a:spcAft>
                        <a:tabLst>
                          <a:tab pos="540385" algn="l"/>
                        </a:tabLst>
                      </a:pPr>
                      <a:r>
                        <a:rPr lang="ru-RU" sz="1600" b="1" kern="1200" dirty="0">
                          <a:solidFill>
                            <a:schemeClr val="tx1"/>
                          </a:solidFill>
                          <a:effectLst/>
                          <a:latin typeface="Arial" panose="020B0604020202020204" pitchFamily="34" charset="0"/>
                          <a:ea typeface="+mn-ea"/>
                          <a:cs typeface="Arial" panose="020B0604020202020204" pitchFamily="34" charset="0"/>
                        </a:rPr>
                        <a:t>1,5</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05458">
                <a:tc>
                  <a:txBody>
                    <a:bodyPr/>
                    <a:lstStyle/>
                    <a:p>
                      <a:pPr marL="0" algn="l" defTabSz="1625254" rtl="0" eaLnBrk="1" latinLnBrk="0" hangingPunct="1">
                        <a:lnSpc>
                          <a:spcPct val="115000"/>
                        </a:lnSpc>
                        <a:spcAft>
                          <a:spcPts val="1000"/>
                        </a:spcAft>
                      </a:pPr>
                      <a:r>
                        <a:rPr lang="ru-RU" sz="1600" b="1" kern="1200" dirty="0">
                          <a:solidFill>
                            <a:schemeClr val="tx1"/>
                          </a:solidFill>
                          <a:effectLst/>
                          <a:latin typeface="Arial" panose="020B0604020202020204" pitchFamily="34" charset="0"/>
                          <a:ea typeface="+mn-ea"/>
                          <a:cs typeface="Arial" panose="020B0604020202020204" pitchFamily="34" charset="0"/>
                        </a:rPr>
                        <a:t>Подземный газопровод</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0D7F4"/>
                    </a:solidFill>
                  </a:tcPr>
                </a:tc>
                <a:tc>
                  <a:txBody>
                    <a:bodyPr/>
                    <a:lstStyle/>
                    <a:p>
                      <a:pPr marL="0" algn="ctr" defTabSz="1625254" rtl="0" eaLnBrk="1" latinLnBrk="0" hangingPunct="1">
                        <a:lnSpc>
                          <a:spcPct val="115000"/>
                        </a:lnSpc>
                        <a:spcAft>
                          <a:spcPts val="1000"/>
                        </a:spcAft>
                        <a:tabLst>
                          <a:tab pos="540385" algn="l"/>
                        </a:tabLst>
                      </a:pPr>
                      <a:r>
                        <a:rPr lang="ru-RU" sz="1600" b="1" kern="1200" dirty="0">
                          <a:solidFill>
                            <a:schemeClr val="tx1"/>
                          </a:solidFill>
                          <a:effectLst/>
                          <a:latin typeface="Arial" panose="020B0604020202020204" pitchFamily="34" charset="0"/>
                          <a:ea typeface="+mn-ea"/>
                          <a:cs typeface="Arial" panose="020B0604020202020204" pitchFamily="34" charset="0"/>
                        </a:rPr>
                        <a:t>1,0*</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r>
            </a:tbl>
          </a:graphicData>
        </a:graphic>
      </p:graphicFrame>
      <p:sp>
        <p:nvSpPr>
          <p:cNvPr id="5" name="Прямоугольник 4"/>
          <p:cNvSpPr>
            <a:spLocks noChangeArrowheads="1"/>
          </p:cNvSpPr>
          <p:nvPr/>
        </p:nvSpPr>
        <p:spPr bwMode="auto">
          <a:xfrm>
            <a:off x="3013345" y="8944259"/>
            <a:ext cx="9679767" cy="1641083"/>
          </a:xfrm>
          <a:prstGeom prst="rect">
            <a:avLst/>
          </a:prstGeom>
          <a:solidFill>
            <a:srgbClr val="C6C4C5"/>
          </a:solidFill>
          <a:ln w="9525" algn="ctr">
            <a:noFill/>
            <a:miter lim="800000"/>
            <a:headEnd/>
            <a:tailEnd/>
          </a:ln>
        </p:spPr>
        <p:txBody>
          <a:bodyPr lIns="144000" tIns="0" rIns="0" bIns="0" anchor="ctr"/>
          <a:lstStyle/>
          <a:p>
            <a:r>
              <a:rPr lang="ru-RU" sz="2000" dirty="0"/>
              <a:t>Размещение конструкций экрана и его фундамента при проектировании  не противоречит требованиям СП42.13330.2011 «СНиП 2.07.01-89* Градостроительство. Планировка и застройка городских и сельских поселений» и постановлению Правительства №878 от 20.11.2000 «Об утверждении правил охраны газораспределительных сетей».</a:t>
            </a:r>
          </a:p>
        </p:txBody>
      </p:sp>
    </p:spTree>
    <p:extLst>
      <p:ext uri="{BB962C8B-B14F-4D97-AF65-F5344CB8AC3E}">
        <p14:creationId xmlns:p14="http://schemas.microsoft.com/office/powerpoint/2010/main" val="6939036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a:spLocks noChangeArrowheads="1"/>
          </p:cNvSpPr>
          <p:nvPr/>
        </p:nvSpPr>
        <p:spPr bwMode="auto">
          <a:xfrm>
            <a:off x="1073870" y="11824471"/>
            <a:ext cx="14261791" cy="410202"/>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Примеры фундаментов акустических экранов</a:t>
            </a:r>
          </a:p>
        </p:txBody>
      </p:sp>
      <p:pic>
        <p:nvPicPr>
          <p:cNvPr id="4" name="Рисунок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3871" y="1243584"/>
            <a:ext cx="4738125" cy="3330758"/>
          </a:xfrm>
          <a:prstGeom prst="rect">
            <a:avLst/>
          </a:prstGeom>
        </p:spPr>
      </p:pic>
      <p:pic>
        <p:nvPicPr>
          <p:cNvPr id="5" name="Рисунок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58490" y="1243584"/>
            <a:ext cx="4738125" cy="3330758"/>
          </a:xfrm>
          <a:prstGeom prst="rect">
            <a:avLst/>
          </a:prstGeom>
        </p:spPr>
      </p:pic>
      <p:pic>
        <p:nvPicPr>
          <p:cNvPr id="6" name="Рисунок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3871" y="4620836"/>
            <a:ext cx="4729200" cy="3546900"/>
          </a:xfrm>
          <a:prstGeom prst="rect">
            <a:avLst/>
          </a:prstGeom>
        </p:spPr>
      </p:pic>
      <p:pic>
        <p:nvPicPr>
          <p:cNvPr id="7" name="Рисунок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8490" y="4620836"/>
            <a:ext cx="4729200" cy="3546900"/>
          </a:xfrm>
          <a:prstGeom prst="rect">
            <a:avLst/>
          </a:prstGeom>
        </p:spPr>
      </p:pic>
      <p:pic>
        <p:nvPicPr>
          <p:cNvPr id="8" name="Рисунок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73871" y="8222706"/>
            <a:ext cx="4731537" cy="3546900"/>
          </a:xfrm>
          <a:prstGeom prst="rect">
            <a:avLst/>
          </a:prstGeom>
        </p:spPr>
      </p:pic>
      <p:pic>
        <p:nvPicPr>
          <p:cNvPr id="9" name="Рисунок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858490" y="8222706"/>
            <a:ext cx="4729200" cy="3546900"/>
          </a:xfrm>
          <a:prstGeom prst="rect">
            <a:avLst/>
          </a:prstGeom>
        </p:spPr>
      </p:pic>
      <p:pic>
        <p:nvPicPr>
          <p:cNvPr id="10" name="Рисунок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18692" y="1270521"/>
            <a:ext cx="2477866" cy="3303821"/>
          </a:xfrm>
          <a:prstGeom prst="rect">
            <a:avLst/>
          </a:prstGeom>
        </p:spPr>
      </p:pic>
      <p:pic>
        <p:nvPicPr>
          <p:cNvPr id="11" name="Рисунок 1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3137985" y="1270521"/>
            <a:ext cx="2203090" cy="3303821"/>
          </a:xfrm>
          <a:prstGeom prst="rect">
            <a:avLst/>
          </a:prstGeom>
        </p:spPr>
      </p:pic>
      <p:pic>
        <p:nvPicPr>
          <p:cNvPr id="12" name="Рисунок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618692" y="4620836"/>
            <a:ext cx="4729200" cy="3546900"/>
          </a:xfrm>
          <a:prstGeom prst="rect">
            <a:avLst/>
          </a:prstGeom>
        </p:spPr>
      </p:pic>
      <p:pic>
        <p:nvPicPr>
          <p:cNvPr id="13" name="Рисунок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634184" y="8238204"/>
            <a:ext cx="4701478" cy="3527606"/>
          </a:xfrm>
          <a:prstGeom prst="rect">
            <a:avLst/>
          </a:prstGeom>
        </p:spPr>
      </p:pic>
    </p:spTree>
    <p:extLst>
      <p:ext uri="{BB962C8B-B14F-4D97-AF65-F5344CB8AC3E}">
        <p14:creationId xmlns:p14="http://schemas.microsoft.com/office/powerpoint/2010/main" val="1529908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1553141" y="2114157"/>
            <a:ext cx="13163272" cy="3262515"/>
          </a:xfrm>
          <a:prstGeom prst="rect">
            <a:avLst/>
          </a:prstGeom>
          <a:solidFill>
            <a:srgbClr val="C6C4C5"/>
          </a:solidFill>
          <a:ln w="9525" algn="ctr">
            <a:noFill/>
            <a:miter lim="800000"/>
            <a:headEnd/>
            <a:tailEnd/>
          </a:ln>
        </p:spPr>
        <p:txBody>
          <a:bodyPr lIns="144000" tIns="0" rIns="0" bIns="0" anchor="ctr"/>
          <a:lstStyle/>
          <a:p>
            <a:r>
              <a:rPr lang="ru-RU" sz="2000" dirty="0"/>
              <a:t>- инженерно-гидрометеорологические и инженерно-геологические изыскания о площадке строительства;</a:t>
            </a:r>
          </a:p>
          <a:p>
            <a:r>
              <a:rPr lang="ru-RU" sz="2000" dirty="0"/>
              <a:t> - особенности профиля дороги и рельефа местности;</a:t>
            </a:r>
          </a:p>
          <a:p>
            <a:r>
              <a:rPr lang="ru-RU" sz="2000" dirty="0"/>
              <a:t>- наличие подземных коммуникаций;</a:t>
            </a:r>
          </a:p>
          <a:p>
            <a:r>
              <a:rPr lang="ru-RU" sz="2000" dirty="0"/>
              <a:t>- ограничения по условиям производства работ.</a:t>
            </a:r>
          </a:p>
          <a:p>
            <a:r>
              <a:rPr lang="ru-RU" sz="2000" dirty="0"/>
              <a:t>Расчёт фундаментов экрана ведётся по выбранному типу согласно нормативной документации. Типы фундаментов:</a:t>
            </a:r>
          </a:p>
          <a:p>
            <a:r>
              <a:rPr lang="ru-RU" sz="2000" dirty="0"/>
              <a:t>- фундаменты мелкого заложения (расчёт по СП22.13330.2011 «Основания зданий и сооружений. Актуализированная редакция СНиП 2.02.01-83*»);</a:t>
            </a:r>
          </a:p>
          <a:p>
            <a:r>
              <a:rPr lang="ru-RU" sz="2000" dirty="0"/>
              <a:t>- глубокого заложения – свайные (расчёт по СП 24.13330.2011 «Свайные фундаменты. Актуализированная редакция СНиП 2.02.03-85»).</a:t>
            </a:r>
          </a:p>
        </p:txBody>
      </p:sp>
      <p:sp>
        <p:nvSpPr>
          <p:cNvPr id="3" name="Прямоугольник 2"/>
          <p:cNvSpPr>
            <a:spLocks noChangeArrowheads="1"/>
          </p:cNvSpPr>
          <p:nvPr/>
        </p:nvSpPr>
        <p:spPr bwMode="auto">
          <a:xfrm>
            <a:off x="1549512" y="1439017"/>
            <a:ext cx="13166901" cy="545371"/>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smtClean="0">
                <a:latin typeface="Arial" charset="0"/>
              </a:rPr>
              <a:t>ОСНОВНЫЕ ФАКТОРЫ, ВЛИЯЮЩИЕ НА ВЫБОР ФУНДАМЕНТА:</a:t>
            </a:r>
            <a:endParaRPr lang="ru-RU" sz="1906" b="1" kern="0" dirty="0">
              <a:latin typeface="Arial" charset="0"/>
            </a:endParaRPr>
          </a:p>
        </p:txBody>
      </p:sp>
      <p:sp>
        <p:nvSpPr>
          <p:cNvPr id="4" name="Прямоугольник 3"/>
          <p:cNvSpPr>
            <a:spLocks noChangeArrowheads="1"/>
          </p:cNvSpPr>
          <p:nvPr/>
        </p:nvSpPr>
        <p:spPr bwMode="auto">
          <a:xfrm>
            <a:off x="1553141" y="5725897"/>
            <a:ext cx="13163272" cy="693191"/>
          </a:xfrm>
          <a:prstGeom prst="rect">
            <a:avLst/>
          </a:prstGeom>
          <a:solidFill>
            <a:srgbClr val="C6C4C5"/>
          </a:solidFill>
          <a:ln w="9525" algn="ctr">
            <a:noFill/>
            <a:miter lim="800000"/>
            <a:headEnd/>
            <a:tailEnd/>
          </a:ln>
        </p:spPr>
        <p:txBody>
          <a:bodyPr lIns="144000" tIns="0" rIns="0" bIns="0" anchor="ctr"/>
          <a:lstStyle/>
          <a:p>
            <a:r>
              <a:rPr lang="ru-RU" sz="2000" dirty="0"/>
              <a:t>Расчёт железобетонных элементов производится по СП 52-101.2003 «Бетонные и железобетонные конструкции без предварительного напряжения арматуры».</a:t>
            </a:r>
          </a:p>
        </p:txBody>
      </p:sp>
      <p:sp>
        <p:nvSpPr>
          <p:cNvPr id="5" name="Прямоугольник 4"/>
          <p:cNvSpPr>
            <a:spLocks noChangeArrowheads="1"/>
          </p:cNvSpPr>
          <p:nvPr/>
        </p:nvSpPr>
        <p:spPr bwMode="auto">
          <a:xfrm>
            <a:off x="1549511" y="11395177"/>
            <a:ext cx="13166901" cy="548639"/>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Расчётные схемы фундаментов столбчатых, ленточных и </a:t>
            </a:r>
            <a:r>
              <a:rPr lang="ru-RU" sz="2000" dirty="0" smtClean="0"/>
              <a:t>свайных</a:t>
            </a:r>
            <a:endParaRPr lang="ru-RU" sz="2000" dirty="0"/>
          </a:p>
        </p:txBody>
      </p:sp>
      <p:grpSp>
        <p:nvGrpSpPr>
          <p:cNvPr id="9" name="Группа 8"/>
          <p:cNvGrpSpPr/>
          <p:nvPr/>
        </p:nvGrpSpPr>
        <p:grpSpPr>
          <a:xfrm>
            <a:off x="1549511" y="6567144"/>
            <a:ext cx="13166901" cy="4716552"/>
            <a:chOff x="1549512" y="6128232"/>
            <a:chExt cx="6631018" cy="2371726"/>
          </a:xfrm>
        </p:grpSpPr>
        <p:pic>
          <p:nvPicPr>
            <p:cNvPr id="6" name="Рисунок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64921" y="6128233"/>
              <a:ext cx="2371725" cy="2371725"/>
            </a:xfrm>
            <a:prstGeom prst="rect">
              <a:avLst/>
            </a:prstGeom>
            <a:solidFill>
              <a:schemeClr val="bg1"/>
            </a:solidFill>
            <a:ln w="9525" algn="ctr">
              <a:solidFill>
                <a:srgbClr val="003399"/>
              </a:solidFill>
              <a:miter lim="800000"/>
              <a:headEnd/>
              <a:tailEnd/>
            </a:ln>
          </p:spPr>
        </p:pic>
        <p:pic>
          <p:nvPicPr>
            <p:cNvPr id="7" name="Рисунок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80330" y="6128232"/>
              <a:ext cx="1600200" cy="2371725"/>
            </a:xfrm>
            <a:prstGeom prst="rect">
              <a:avLst/>
            </a:prstGeom>
            <a:solidFill>
              <a:schemeClr val="bg1"/>
            </a:solidFill>
            <a:ln w="9525" algn="ctr">
              <a:solidFill>
                <a:srgbClr val="003399"/>
              </a:solidFill>
              <a:miter lim="800000"/>
              <a:headEnd/>
              <a:tailEnd/>
            </a:ln>
          </p:spPr>
        </p:pic>
        <p:pic>
          <p:nvPicPr>
            <p:cNvPr id="8" name="Рисунок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49512" y="6128233"/>
              <a:ext cx="2371725" cy="2371725"/>
            </a:xfrm>
            <a:prstGeom prst="rect">
              <a:avLst/>
            </a:prstGeom>
            <a:solidFill>
              <a:schemeClr val="bg1"/>
            </a:solidFill>
            <a:ln w="9525" algn="ctr">
              <a:solidFill>
                <a:srgbClr val="003399"/>
              </a:solidFill>
              <a:miter lim="800000"/>
              <a:headEnd/>
              <a:tailEnd/>
            </a:ln>
          </p:spPr>
        </p:pic>
      </p:grpSp>
    </p:spTree>
    <p:extLst>
      <p:ext uri="{BB962C8B-B14F-4D97-AF65-F5344CB8AC3E}">
        <p14:creationId xmlns:p14="http://schemas.microsoft.com/office/powerpoint/2010/main" val="19173956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1188719" y="1245769"/>
            <a:ext cx="13661461" cy="615020"/>
          </a:xfrm>
          <a:prstGeom prst="rect">
            <a:avLst/>
          </a:prstGeom>
          <a:solidFill>
            <a:srgbClr val="778CDF"/>
          </a:solidFill>
          <a:ln w="9525" algn="ctr">
            <a:noFill/>
            <a:miter lim="800000"/>
            <a:headEnd/>
            <a:tailEnd/>
          </a:ln>
        </p:spPr>
        <p:txBody>
          <a:bodyPr lIns="166282" tIns="0" rIns="166282" bIns="0" anchor="ctr"/>
          <a:lstStyle/>
          <a:p>
            <a:r>
              <a:rPr lang="ru-RU" sz="2400" b="1" dirty="0" smtClean="0">
                <a:solidFill>
                  <a:schemeClr val="bg1"/>
                </a:solidFill>
                <a:cs typeface="Arial" panose="020B0604020202020204" pitchFamily="34" charset="0"/>
              </a:rPr>
              <a:t>ТИПОВАЯ КОНСТРУКЦИЯ ЭКРАНОВ</a:t>
            </a:r>
          </a:p>
        </p:txBody>
      </p:sp>
      <p:sp>
        <p:nvSpPr>
          <p:cNvPr id="3" name="Прямоугольник 2"/>
          <p:cNvSpPr>
            <a:spLocks noChangeArrowheads="1"/>
          </p:cNvSpPr>
          <p:nvPr/>
        </p:nvSpPr>
        <p:spPr bwMode="auto">
          <a:xfrm>
            <a:off x="1818982" y="2518152"/>
            <a:ext cx="13054113" cy="1797424"/>
          </a:xfrm>
          <a:prstGeom prst="rect">
            <a:avLst/>
          </a:prstGeom>
          <a:solidFill>
            <a:srgbClr val="C6C4C5"/>
          </a:solidFill>
          <a:ln w="9525" algn="ctr">
            <a:noFill/>
            <a:miter lim="800000"/>
            <a:headEnd/>
            <a:tailEnd/>
          </a:ln>
        </p:spPr>
        <p:txBody>
          <a:bodyPr lIns="166282" tIns="0" rIns="166282" bIns="0" anchor="ctr"/>
          <a:lstStyle/>
          <a:p>
            <a:pPr marL="104513" indent="23207" fontAlgn="auto">
              <a:lnSpc>
                <a:spcPct val="200000"/>
              </a:lnSpc>
              <a:spcBef>
                <a:spcPts val="0"/>
              </a:spcBef>
              <a:spcAft>
                <a:spcPts val="0"/>
              </a:spcAft>
              <a:defRPr/>
            </a:pPr>
            <a:r>
              <a:rPr lang="ru-RU" sz="1900" b="1" kern="0" dirty="0" smtClean="0">
                <a:solidFill>
                  <a:prstClr val="black">
                    <a:lumMod val="95000"/>
                    <a:lumOff val="5000"/>
                  </a:prstClr>
                </a:solidFill>
                <a:latin typeface="Arial" charset="0"/>
              </a:rPr>
              <a:t>– ЭКРАНЫ БЕЗ НАДСТРОЙКИ ВЕРХНЕЙ ГРАНИЧНОЙ ПОВЕРХНОСТИ;</a:t>
            </a:r>
          </a:p>
          <a:p>
            <a:pPr marL="104513" indent="23207" fontAlgn="auto">
              <a:lnSpc>
                <a:spcPct val="200000"/>
              </a:lnSpc>
              <a:spcBef>
                <a:spcPts val="0"/>
              </a:spcBef>
              <a:spcAft>
                <a:spcPts val="0"/>
              </a:spcAft>
              <a:defRPr/>
            </a:pPr>
            <a:r>
              <a:rPr lang="ru-RU" sz="1900" b="1" kern="0" dirty="0" smtClean="0">
                <a:solidFill>
                  <a:prstClr val="black">
                    <a:lumMod val="95000"/>
                    <a:lumOff val="5000"/>
                  </a:prstClr>
                </a:solidFill>
                <a:latin typeface="Arial" charset="0"/>
              </a:rPr>
              <a:t>– ЭКРАНЫ С НАДСТРОЙКОЙ ВЕРХНЕЙ ГРАНИЧНОЙ ПОВЕРХНОСТИ.</a:t>
            </a:r>
          </a:p>
          <a:p>
            <a:pPr marL="104513" indent="23207" fontAlgn="auto">
              <a:lnSpc>
                <a:spcPct val="200000"/>
              </a:lnSpc>
              <a:spcBef>
                <a:spcPts val="0"/>
              </a:spcBef>
              <a:spcAft>
                <a:spcPts val="0"/>
              </a:spcAft>
              <a:defRPr/>
            </a:pPr>
            <a:r>
              <a:rPr lang="ru-RU" sz="1900" b="1" kern="0" dirty="0" smtClean="0">
                <a:solidFill>
                  <a:prstClr val="black">
                    <a:lumMod val="95000"/>
                    <a:lumOff val="5000"/>
                  </a:prstClr>
                </a:solidFill>
                <a:latin typeface="Arial" charset="0"/>
              </a:rPr>
              <a:t>ПРИМЕРЫ ФОРМЫ ВЕРХНЕЙ ГРАНИЧНОЙ ПОВЕРХНОСТИ АЭ ПРИВЕДЕНЫ НА РИСУНКЕ:</a:t>
            </a:r>
            <a:endParaRPr lang="ru-RU" sz="1900" b="1" kern="0" dirty="0">
              <a:solidFill>
                <a:prstClr val="black">
                  <a:lumMod val="95000"/>
                  <a:lumOff val="5000"/>
                </a:prstClr>
              </a:solidFill>
              <a:latin typeface="Arial" charset="0"/>
            </a:endParaRPr>
          </a:p>
        </p:txBody>
      </p:sp>
      <p:sp>
        <p:nvSpPr>
          <p:cNvPr id="4" name="Прямоугольник 3"/>
          <p:cNvSpPr>
            <a:spLocks noChangeArrowheads="1"/>
          </p:cNvSpPr>
          <p:nvPr/>
        </p:nvSpPr>
        <p:spPr bwMode="auto">
          <a:xfrm>
            <a:off x="1818982" y="1915178"/>
            <a:ext cx="13031199" cy="521086"/>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a:latin typeface="Arial" charset="0"/>
              </a:rPr>
              <a:t>ПО КОНСТРУКТИВНОМУ РЕШЕНИЮ ВЕРХНЕЙ ЧАСТИ АЭ ПОДРАЗДЕЛЯЮТСЯ НА:</a:t>
            </a:r>
          </a:p>
        </p:txBody>
      </p:sp>
      <p:sp>
        <p:nvSpPr>
          <p:cNvPr id="12" name="Прямоугольник 11"/>
          <p:cNvSpPr>
            <a:spLocks noChangeArrowheads="1"/>
          </p:cNvSpPr>
          <p:nvPr/>
        </p:nvSpPr>
        <p:spPr bwMode="auto">
          <a:xfrm>
            <a:off x="1796068" y="11913804"/>
            <a:ext cx="11475827" cy="422847"/>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Примеры надстроек верхней граничной поверхности</a:t>
            </a:r>
          </a:p>
        </p:txBody>
      </p:sp>
      <p:pic>
        <p:nvPicPr>
          <p:cNvPr id="13" name="Рисунок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6896" y="8084754"/>
            <a:ext cx="5715000" cy="3829050"/>
          </a:xfrm>
          <a:prstGeom prst="rect">
            <a:avLst/>
          </a:prstGeom>
        </p:spPr>
      </p:pic>
      <p:pic>
        <p:nvPicPr>
          <p:cNvPr id="14" name="Рисунок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96069" y="8084754"/>
            <a:ext cx="5715000" cy="3829050"/>
          </a:xfrm>
          <a:prstGeom prst="rect">
            <a:avLst/>
          </a:prstGeom>
        </p:spPr>
      </p:pic>
      <p:sp>
        <p:nvSpPr>
          <p:cNvPr id="15" name="Прямоугольник 14"/>
          <p:cNvSpPr>
            <a:spLocks noChangeArrowheads="1"/>
          </p:cNvSpPr>
          <p:nvPr/>
        </p:nvSpPr>
        <p:spPr bwMode="auto">
          <a:xfrm>
            <a:off x="1818982" y="6898296"/>
            <a:ext cx="13054113" cy="1002029"/>
          </a:xfrm>
          <a:prstGeom prst="rect">
            <a:avLst/>
          </a:prstGeom>
          <a:solidFill>
            <a:schemeClr val="bg1">
              <a:lumMod val="95000"/>
            </a:schemeClr>
          </a:solidFill>
          <a:ln w="9525" algn="ctr">
            <a:noFill/>
            <a:miter lim="800000"/>
            <a:headEnd/>
            <a:tailEnd/>
          </a:ln>
        </p:spPr>
        <p:txBody>
          <a:bodyPr lIns="166282" tIns="0" rIns="166282" bIns="0" anchor="ctr"/>
          <a:lstStyle/>
          <a:p>
            <a:r>
              <a:rPr lang="ru-RU" sz="2000" dirty="0"/>
              <a:t>а) – без надстройки верхней граничной поверхности; б) – с надстройкой верхней граничной поверхности в виде односторонней полки (козырька (1)), наклоненной в сторону дороги; в) – в виде протяженной звукопоглощающей конструкции (2)</a:t>
            </a:r>
          </a:p>
        </p:txBody>
      </p:sp>
      <p:pic>
        <p:nvPicPr>
          <p:cNvPr id="16" name="Рисунок 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28342" y="4399876"/>
            <a:ext cx="1990725" cy="2433542"/>
          </a:xfrm>
          <a:prstGeom prst="rect">
            <a:avLst/>
          </a:prstGeom>
          <a:ln>
            <a:solidFill>
              <a:schemeClr val="tx1">
                <a:lumMod val="50000"/>
                <a:lumOff val="50000"/>
              </a:schemeClr>
            </a:solidFill>
          </a:ln>
        </p:spPr>
      </p:pic>
      <p:pic>
        <p:nvPicPr>
          <p:cNvPr id="17" name="Рисунок 1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35574" y="4414272"/>
            <a:ext cx="1990725" cy="2416832"/>
          </a:xfrm>
          <a:prstGeom prst="rect">
            <a:avLst/>
          </a:prstGeom>
          <a:ln>
            <a:solidFill>
              <a:schemeClr val="tx1">
                <a:lumMod val="50000"/>
                <a:lumOff val="50000"/>
              </a:schemeClr>
            </a:solidFill>
          </a:ln>
        </p:spPr>
      </p:pic>
    </p:spTree>
    <p:extLst>
      <p:ext uri="{BB962C8B-B14F-4D97-AF65-F5344CB8AC3E}">
        <p14:creationId xmlns:p14="http://schemas.microsoft.com/office/powerpoint/2010/main" val="5075054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1553141" y="10819245"/>
            <a:ext cx="13163272" cy="1397139"/>
          </a:xfrm>
          <a:prstGeom prst="rect">
            <a:avLst/>
          </a:prstGeom>
          <a:solidFill>
            <a:srgbClr val="C6C4C5"/>
          </a:solidFill>
          <a:ln w="9525" algn="ctr">
            <a:noFill/>
            <a:miter lim="800000"/>
            <a:headEnd/>
            <a:tailEnd/>
          </a:ln>
        </p:spPr>
        <p:txBody>
          <a:bodyPr lIns="144000" tIns="0" rIns="0" bIns="0" anchor="ctr"/>
          <a:lstStyle/>
          <a:p>
            <a:r>
              <a:rPr lang="ru-RU" sz="2000" dirty="0"/>
              <a:t>- нагрузка на основание передается преимущественно через подошву фундамента;</a:t>
            </a:r>
          </a:p>
          <a:p>
            <a:r>
              <a:rPr lang="ru-RU" sz="2000" dirty="0"/>
              <a:t>- при повороте фундаментов включается их боковая поверхность;</a:t>
            </a:r>
          </a:p>
          <a:p>
            <a:r>
              <a:rPr lang="ru-RU" sz="2000" dirty="0"/>
              <a:t>- фундаменты устраивают в открытых котлованах или в полостях заданной формы, создаваемых в массиве грунта.</a:t>
            </a:r>
          </a:p>
        </p:txBody>
      </p:sp>
      <p:sp>
        <p:nvSpPr>
          <p:cNvPr id="3" name="Прямоугольник 2"/>
          <p:cNvSpPr>
            <a:spLocks noChangeArrowheads="1"/>
          </p:cNvSpPr>
          <p:nvPr/>
        </p:nvSpPr>
        <p:spPr bwMode="auto">
          <a:xfrm>
            <a:off x="1549512" y="9893809"/>
            <a:ext cx="13166901" cy="795668"/>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smtClean="0">
                <a:latin typeface="Arial" charset="0"/>
              </a:rPr>
              <a:t>ОТЛИЧИТЕЛЬНЫЕ ОСОБЕННОСТИ ФУНДАМЕНТОВ МЕЛКОГО ЗАЛОЖЕНИЯ ЗАКЛЮЧАЮТСЯ В СЛЕДУЮЩЕМ:</a:t>
            </a:r>
            <a:endParaRPr lang="ru-RU" sz="1906" b="1" kern="0" dirty="0">
              <a:latin typeface="Arial" charset="0"/>
            </a:endParaRPr>
          </a:p>
        </p:txBody>
      </p:sp>
      <p:sp>
        <p:nvSpPr>
          <p:cNvPr id="5" name="Прямоугольник 4"/>
          <p:cNvSpPr>
            <a:spLocks noChangeArrowheads="1"/>
          </p:cNvSpPr>
          <p:nvPr/>
        </p:nvSpPr>
        <p:spPr bwMode="auto">
          <a:xfrm>
            <a:off x="1549512" y="9198867"/>
            <a:ext cx="13166901" cy="548639"/>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Чертежи столбчатого и ленточного фундаментов</a:t>
            </a:r>
          </a:p>
        </p:txBody>
      </p:sp>
      <p:pic>
        <p:nvPicPr>
          <p:cNvPr id="10" name="Рисунок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07435" y="1544464"/>
            <a:ext cx="10026792" cy="7508100"/>
          </a:xfrm>
          <a:prstGeom prst="rect">
            <a:avLst/>
          </a:prstGeom>
          <a:solidFill>
            <a:schemeClr val="bg1"/>
          </a:solidFill>
          <a:ln w="9525" algn="ctr">
            <a:solidFill>
              <a:srgbClr val="003399"/>
            </a:solidFill>
            <a:miter lim="800000"/>
            <a:headEnd/>
            <a:tailEnd/>
          </a:ln>
        </p:spPr>
      </p:pic>
    </p:spTree>
    <p:extLst>
      <p:ext uri="{BB962C8B-B14F-4D97-AF65-F5344CB8AC3E}">
        <p14:creationId xmlns:p14="http://schemas.microsoft.com/office/powerpoint/2010/main" val="5376187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1547697" y="2659718"/>
            <a:ext cx="13163272" cy="1488579"/>
          </a:xfrm>
          <a:prstGeom prst="rect">
            <a:avLst/>
          </a:prstGeom>
          <a:solidFill>
            <a:srgbClr val="C6C4C5"/>
          </a:solidFill>
          <a:ln w="9525" algn="ctr">
            <a:noFill/>
            <a:miter lim="800000"/>
            <a:headEnd/>
            <a:tailEnd/>
          </a:ln>
        </p:spPr>
        <p:txBody>
          <a:bodyPr lIns="144000" tIns="0" rIns="0" bIns="0" anchor="ctr"/>
          <a:lstStyle/>
          <a:p>
            <a:r>
              <a:rPr lang="ru-RU" sz="2000" dirty="0"/>
              <a:t>- забивные сваи;</a:t>
            </a:r>
          </a:p>
          <a:p>
            <a:r>
              <a:rPr lang="ru-RU" sz="2000" dirty="0"/>
              <a:t>- буронабивные сваи;</a:t>
            </a:r>
          </a:p>
          <a:p>
            <a:r>
              <a:rPr lang="ru-RU" sz="2000" dirty="0"/>
              <a:t>- винтовые сваи;</a:t>
            </a:r>
          </a:p>
          <a:p>
            <a:r>
              <a:rPr lang="ru-RU" sz="2000" dirty="0"/>
              <a:t>- сваи из металлических труб (</a:t>
            </a:r>
            <a:r>
              <a:rPr lang="ru-RU" sz="2000" dirty="0" err="1"/>
              <a:t>вибропогружаемые</a:t>
            </a:r>
            <a:r>
              <a:rPr lang="ru-RU" sz="2000" dirty="0"/>
              <a:t>).</a:t>
            </a:r>
          </a:p>
        </p:txBody>
      </p:sp>
      <p:sp>
        <p:nvSpPr>
          <p:cNvPr id="3" name="Прямоугольник 2"/>
          <p:cNvSpPr>
            <a:spLocks noChangeArrowheads="1"/>
          </p:cNvSpPr>
          <p:nvPr/>
        </p:nvSpPr>
        <p:spPr bwMode="auto">
          <a:xfrm>
            <a:off x="1545883" y="2059483"/>
            <a:ext cx="13166901" cy="545371"/>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smtClean="0">
                <a:latin typeface="Arial" charset="0"/>
              </a:rPr>
              <a:t>ТИПЫ СВАЙ:</a:t>
            </a:r>
            <a:endParaRPr lang="ru-RU" sz="1906" b="1" kern="0" dirty="0">
              <a:latin typeface="Arial" charset="0"/>
            </a:endParaRPr>
          </a:p>
        </p:txBody>
      </p:sp>
      <p:sp>
        <p:nvSpPr>
          <p:cNvPr id="4" name="Прямоугольник 3"/>
          <p:cNvSpPr>
            <a:spLocks noChangeArrowheads="1"/>
          </p:cNvSpPr>
          <p:nvPr/>
        </p:nvSpPr>
        <p:spPr bwMode="auto">
          <a:xfrm>
            <a:off x="1188719" y="1425844"/>
            <a:ext cx="13524065" cy="604433"/>
          </a:xfrm>
          <a:prstGeom prst="rect">
            <a:avLst/>
          </a:prstGeom>
          <a:solidFill>
            <a:srgbClr val="778CDF"/>
          </a:solidFill>
          <a:ln w="9525" algn="ctr">
            <a:noFill/>
            <a:miter lim="800000"/>
            <a:headEnd/>
            <a:tailEnd/>
          </a:ln>
        </p:spPr>
        <p:txBody>
          <a:bodyPr lIns="166282" tIns="0" rIns="166282" bIns="0" anchor="ctr"/>
          <a:lstStyle/>
          <a:p>
            <a:r>
              <a:rPr lang="ru-RU" sz="2400" b="1" dirty="0" smtClean="0">
                <a:solidFill>
                  <a:schemeClr val="bg1"/>
                </a:solidFill>
                <a:cs typeface="Arial" panose="020B0604020202020204" pitchFamily="34" charset="0"/>
              </a:rPr>
              <a:t>СВАЙНЫЕ ФУНДАМЕНТЫ.</a:t>
            </a:r>
            <a:endParaRPr lang="ru-RU" sz="2400" b="1" dirty="0">
              <a:solidFill>
                <a:schemeClr val="bg1"/>
              </a:solidFill>
              <a:cs typeface="Arial" panose="020B0604020202020204" pitchFamily="34" charset="0"/>
            </a:endParaRPr>
          </a:p>
        </p:txBody>
      </p:sp>
      <p:sp>
        <p:nvSpPr>
          <p:cNvPr id="5" name="Прямоугольник 4"/>
          <p:cNvSpPr>
            <a:spLocks noChangeArrowheads="1"/>
          </p:cNvSpPr>
          <p:nvPr/>
        </p:nvSpPr>
        <p:spPr bwMode="auto">
          <a:xfrm>
            <a:off x="1549512" y="9198867"/>
            <a:ext cx="13166901" cy="548639"/>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Примеры чертежей свай различных типов</a:t>
            </a:r>
          </a:p>
        </p:txBody>
      </p:sp>
      <p:sp>
        <p:nvSpPr>
          <p:cNvPr id="6" name="Прямоугольник 5"/>
          <p:cNvSpPr>
            <a:spLocks noChangeArrowheads="1"/>
          </p:cNvSpPr>
          <p:nvPr/>
        </p:nvSpPr>
        <p:spPr bwMode="auto">
          <a:xfrm>
            <a:off x="1547697" y="9828308"/>
            <a:ext cx="13163272" cy="2077180"/>
          </a:xfrm>
          <a:prstGeom prst="rect">
            <a:avLst/>
          </a:prstGeom>
          <a:solidFill>
            <a:srgbClr val="C6C4C5"/>
          </a:solidFill>
          <a:ln w="9525" algn="ctr">
            <a:noFill/>
            <a:miter lim="800000"/>
            <a:headEnd/>
            <a:tailEnd/>
          </a:ln>
        </p:spPr>
        <p:txBody>
          <a:bodyPr lIns="144000" tIns="0" rIns="0" bIns="0" anchor="ctr"/>
          <a:lstStyle/>
          <a:p>
            <a:r>
              <a:rPr lang="ru-RU" sz="2000" dirty="0"/>
              <a:t>Существует два вида работы свай, которые следует учитывать при расчётах свайного основания. В случае мелкого заглубления свая работает как короткий жесткий стержень, который своим поворотом вокруг неподвижной точки вызывает только деформацию грунта (как фундамент мелкого заложения). При более глубоком заглублении сваи обуславливается более прочная заделка её в грунт и свая работает как стержень, жёстко защемлённый одним своим концом в грунте, при этом лимитирует не несущая способность грунтового основания, а прочность ствола сваи. </a:t>
            </a:r>
          </a:p>
        </p:txBody>
      </p:sp>
      <p:pic>
        <p:nvPicPr>
          <p:cNvPr id="7" name="Рисунок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2389" y="4242161"/>
            <a:ext cx="3435534" cy="4893416"/>
          </a:xfrm>
          <a:prstGeom prst="rect">
            <a:avLst/>
          </a:prstGeom>
          <a:solidFill>
            <a:schemeClr val="bg1"/>
          </a:solidFill>
          <a:ln w="9525" algn="ctr">
            <a:solidFill>
              <a:srgbClr val="003399"/>
            </a:solidFill>
            <a:miter lim="800000"/>
            <a:headEnd/>
            <a:tailEnd/>
          </a:ln>
        </p:spPr>
      </p:pic>
      <p:pic>
        <p:nvPicPr>
          <p:cNvPr id="8" name="Рисунок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9707" y="4248436"/>
            <a:ext cx="3278663" cy="4888966"/>
          </a:xfrm>
          <a:prstGeom prst="rect">
            <a:avLst/>
          </a:prstGeom>
          <a:solidFill>
            <a:schemeClr val="bg1"/>
          </a:solidFill>
          <a:ln w="9525" algn="ctr">
            <a:solidFill>
              <a:srgbClr val="003399"/>
            </a:solidFill>
            <a:miter lim="800000"/>
            <a:headEnd/>
            <a:tailEnd/>
          </a:ln>
        </p:spPr>
      </p:pic>
      <p:pic>
        <p:nvPicPr>
          <p:cNvPr id="9" name="Рисунок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73217" y="4244548"/>
            <a:ext cx="3425787" cy="4873518"/>
          </a:xfrm>
          <a:prstGeom prst="rect">
            <a:avLst/>
          </a:prstGeom>
          <a:solidFill>
            <a:schemeClr val="bg1"/>
          </a:solidFill>
          <a:ln w="9525" algn="ctr">
            <a:solidFill>
              <a:srgbClr val="003399"/>
            </a:solidFill>
            <a:miter lim="800000"/>
            <a:headEnd/>
            <a:tailEnd/>
          </a:ln>
        </p:spPr>
      </p:pic>
    </p:spTree>
    <p:extLst>
      <p:ext uri="{BB962C8B-B14F-4D97-AF65-F5344CB8AC3E}">
        <p14:creationId xmlns:p14="http://schemas.microsoft.com/office/powerpoint/2010/main" val="20222639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1547697" y="2926418"/>
            <a:ext cx="13163272" cy="1969432"/>
          </a:xfrm>
          <a:prstGeom prst="rect">
            <a:avLst/>
          </a:prstGeom>
          <a:solidFill>
            <a:srgbClr val="C6C4C5"/>
          </a:solidFill>
          <a:ln w="9525" algn="ctr">
            <a:noFill/>
            <a:miter lim="800000"/>
            <a:headEnd/>
            <a:tailEnd/>
          </a:ln>
        </p:spPr>
        <p:txBody>
          <a:bodyPr lIns="144000" tIns="0" rIns="0" bIns="0" anchor="ctr"/>
          <a:lstStyle/>
          <a:p>
            <a:r>
              <a:rPr lang="ru-RU" sz="2000" dirty="0"/>
              <a:t>- установка экрана допускается при обязательном наличии дорожных ограждений между проезжей частью и экраном;</a:t>
            </a:r>
          </a:p>
          <a:p>
            <a:r>
              <a:rPr lang="ru-RU" sz="2000" dirty="0"/>
              <a:t>- расстояние между барьерным ограждением и АЭ в свету не менее величины, равной максимальному прогибу барьерного ограждения;</a:t>
            </a:r>
          </a:p>
          <a:p>
            <a:r>
              <a:rPr lang="ru-RU" sz="2000" dirty="0"/>
              <a:t>- при установке АЭ на обочинах дорог расстояние от кромки дороги до продольной оси установки АЭ составляет не менее 2,5 метра.</a:t>
            </a:r>
          </a:p>
        </p:txBody>
      </p:sp>
      <p:sp>
        <p:nvSpPr>
          <p:cNvPr id="3" name="Прямоугольник 2"/>
          <p:cNvSpPr>
            <a:spLocks noChangeArrowheads="1"/>
          </p:cNvSpPr>
          <p:nvPr/>
        </p:nvSpPr>
        <p:spPr bwMode="auto">
          <a:xfrm>
            <a:off x="1545883" y="2059483"/>
            <a:ext cx="13166901" cy="798017"/>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a:latin typeface="Arial" charset="0"/>
              </a:rPr>
              <a:t>Размещение АЭ должно соответствовать требованиям ГОСТ Р 52766, а также следующим дополнительным требованиям:</a:t>
            </a:r>
          </a:p>
        </p:txBody>
      </p:sp>
      <p:sp>
        <p:nvSpPr>
          <p:cNvPr id="4" name="Прямоугольник 3"/>
          <p:cNvSpPr>
            <a:spLocks noChangeArrowheads="1"/>
          </p:cNvSpPr>
          <p:nvPr/>
        </p:nvSpPr>
        <p:spPr bwMode="auto">
          <a:xfrm>
            <a:off x="1186903" y="1259796"/>
            <a:ext cx="13524065" cy="604433"/>
          </a:xfrm>
          <a:prstGeom prst="rect">
            <a:avLst/>
          </a:prstGeom>
          <a:solidFill>
            <a:srgbClr val="778CDF"/>
          </a:solidFill>
          <a:ln w="9525" algn="ctr">
            <a:noFill/>
            <a:miter lim="800000"/>
            <a:headEnd/>
            <a:tailEnd/>
          </a:ln>
        </p:spPr>
        <p:txBody>
          <a:bodyPr lIns="166282" tIns="0" rIns="166282" bIns="0" anchor="ctr"/>
          <a:lstStyle/>
          <a:p>
            <a:r>
              <a:rPr lang="ru-RU" sz="2400" b="1" dirty="0" smtClean="0">
                <a:solidFill>
                  <a:schemeClr val="bg1"/>
                </a:solidFill>
                <a:cs typeface="Arial" panose="020B0604020202020204" pitchFamily="34" charset="0"/>
              </a:rPr>
              <a:t>ТРЕБОВАНИЯ К РАЗМЕЩЕНИЮ АКУСТИЧЕСКИХ ЭКРАНОВ. ТИПОВЫЕ РЕШЕНИЯ</a:t>
            </a:r>
            <a:r>
              <a:rPr lang="en-US" sz="2400" b="1" dirty="0">
                <a:solidFill>
                  <a:schemeClr val="bg1"/>
                </a:solidFill>
                <a:cs typeface="Arial" panose="020B0604020202020204" pitchFamily="34" charset="0"/>
              </a:rPr>
              <a:t>.</a:t>
            </a:r>
            <a:endParaRPr lang="ru-RU" sz="2400" b="1" dirty="0">
              <a:solidFill>
                <a:schemeClr val="bg1"/>
              </a:solidFill>
              <a:cs typeface="Arial" panose="020B0604020202020204" pitchFamily="34" charset="0"/>
            </a:endParaRPr>
          </a:p>
        </p:txBody>
      </p:sp>
      <p:sp>
        <p:nvSpPr>
          <p:cNvPr id="5" name="Прямоугольник 4"/>
          <p:cNvSpPr>
            <a:spLocks noChangeArrowheads="1"/>
          </p:cNvSpPr>
          <p:nvPr/>
        </p:nvSpPr>
        <p:spPr bwMode="auto">
          <a:xfrm>
            <a:off x="6553200" y="9980327"/>
            <a:ext cx="8157768" cy="1165057"/>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Устройство акустических экранов в стеснённых условиях, совмещая их с бетонным ограждением</a:t>
            </a:r>
          </a:p>
          <a:p>
            <a:pPr algn="ctr"/>
            <a:r>
              <a:rPr lang="ru-RU" sz="2000" dirty="0"/>
              <a:t> </a:t>
            </a:r>
          </a:p>
        </p:txBody>
      </p:sp>
      <p:sp>
        <p:nvSpPr>
          <p:cNvPr id="10" name="Прямоугольник 9"/>
          <p:cNvSpPr>
            <a:spLocks noChangeArrowheads="1"/>
          </p:cNvSpPr>
          <p:nvPr/>
        </p:nvSpPr>
        <p:spPr bwMode="auto">
          <a:xfrm>
            <a:off x="6553200" y="4970177"/>
            <a:ext cx="8157768" cy="4935823"/>
          </a:xfrm>
          <a:prstGeom prst="rect">
            <a:avLst/>
          </a:prstGeom>
          <a:solidFill>
            <a:srgbClr val="C6C4C5"/>
          </a:solidFill>
          <a:ln w="9525" algn="ctr">
            <a:noFill/>
            <a:miter lim="800000"/>
            <a:headEnd/>
            <a:tailEnd/>
          </a:ln>
        </p:spPr>
        <p:txBody>
          <a:bodyPr lIns="144000" tIns="0" rIns="0" bIns="0" anchor="ctr"/>
          <a:lstStyle/>
          <a:p>
            <a:pPr>
              <a:lnSpc>
                <a:spcPct val="150000"/>
              </a:lnSpc>
            </a:pPr>
            <a:r>
              <a:rPr lang="ru-RU" sz="2000" dirty="0"/>
              <a:t>При отсутствии возможности установки экрана в стеснённых условиях допускается устанавливать АЭ на ростверке фундамента, выполненного монолитным образом по типу бетонного ограждения </a:t>
            </a:r>
            <a:r>
              <a:rPr lang="ru-RU" sz="2000" dirty="0" err="1"/>
              <a:t>DeltaBloc</a:t>
            </a:r>
            <a:r>
              <a:rPr lang="ru-RU" sz="2000" dirty="0"/>
              <a:t> </a:t>
            </a:r>
            <a:r>
              <a:rPr lang="ru-RU" sz="2000" dirty="0" err="1"/>
              <a:t>New-Jersey</a:t>
            </a:r>
            <a:r>
              <a:rPr lang="ru-RU" sz="2000" dirty="0"/>
              <a:t> (односторонний). Допускается изменить размер верхнего среза ростверка на необходимую величину для крепления стойки, увеличение необходимых размеров сечения производится в сторону жилой застройки. Расстояние от кромки проезжей части до ростверка фундамента в свету должно составлять не менее 1 метра.</a:t>
            </a:r>
          </a:p>
          <a:p>
            <a:pPr>
              <a:lnSpc>
                <a:spcPct val="150000"/>
              </a:lnSpc>
            </a:pPr>
            <a:r>
              <a:rPr lang="ru-RU" sz="2000" dirty="0"/>
              <a:t>Экран и его фундамент располагать на обочине дороги не ближе 0,5 м от бровки земляного полотна.</a:t>
            </a:r>
          </a:p>
        </p:txBody>
      </p:sp>
      <p:pic>
        <p:nvPicPr>
          <p:cNvPr id="11" name="Рисунок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5882" y="4981878"/>
            <a:ext cx="4846005" cy="7242128"/>
          </a:xfrm>
          <a:prstGeom prst="rect">
            <a:avLst/>
          </a:prstGeom>
          <a:solidFill>
            <a:schemeClr val="bg1"/>
          </a:solidFill>
          <a:ln w="9525" algn="ctr">
            <a:solidFill>
              <a:srgbClr val="003399"/>
            </a:solidFill>
            <a:miter lim="800000"/>
            <a:headEnd/>
            <a:tailEnd/>
          </a:ln>
        </p:spPr>
      </p:pic>
    </p:spTree>
    <p:extLst>
      <p:ext uri="{BB962C8B-B14F-4D97-AF65-F5344CB8AC3E}">
        <p14:creationId xmlns:p14="http://schemas.microsoft.com/office/powerpoint/2010/main" val="1698833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clrChange>
              <a:clrFrom>
                <a:srgbClr val="FEFCF0"/>
              </a:clrFrom>
              <a:clrTo>
                <a:srgbClr val="FEFCF0">
                  <a:alpha val="0"/>
                </a:srgbClr>
              </a:clrTo>
            </a:clrChange>
          </a:blip>
          <a:srcRect/>
          <a:stretch>
            <a:fillRect/>
          </a:stretch>
        </p:blipFill>
        <p:spPr bwMode="auto">
          <a:xfrm>
            <a:off x="2859772" y="2354614"/>
            <a:ext cx="10178324" cy="8011627"/>
          </a:xfrm>
          <a:prstGeom prst="rect">
            <a:avLst/>
          </a:prstGeom>
          <a:noFill/>
          <a:ln w="9525">
            <a:noFill/>
            <a:miter lim="800000"/>
            <a:headEnd/>
            <a:tailEnd/>
          </a:ln>
        </p:spPr>
      </p:pic>
      <p:sp>
        <p:nvSpPr>
          <p:cNvPr id="5" name="Прямоугольник 4"/>
          <p:cNvSpPr>
            <a:spLocks noChangeArrowheads="1"/>
          </p:cNvSpPr>
          <p:nvPr/>
        </p:nvSpPr>
        <p:spPr bwMode="auto">
          <a:xfrm>
            <a:off x="1186903" y="1259796"/>
            <a:ext cx="13524065" cy="604433"/>
          </a:xfrm>
          <a:prstGeom prst="rect">
            <a:avLst/>
          </a:prstGeom>
          <a:solidFill>
            <a:srgbClr val="778CDF"/>
          </a:solidFill>
          <a:ln w="9525" algn="ctr">
            <a:noFill/>
            <a:miter lim="800000"/>
            <a:headEnd/>
            <a:tailEnd/>
          </a:ln>
        </p:spPr>
        <p:txBody>
          <a:bodyPr lIns="166282" tIns="0" rIns="166282" bIns="0" anchor="ctr"/>
          <a:lstStyle/>
          <a:p>
            <a:r>
              <a:rPr lang="ru-RU" sz="2400" b="1" dirty="0" smtClean="0">
                <a:solidFill>
                  <a:schemeClr val="bg1"/>
                </a:solidFill>
                <a:cs typeface="Arial" panose="020B0604020202020204" pitchFamily="34" charset="0"/>
              </a:rPr>
              <a:t>ТРЕБОВАНИЯ К РАЗМЕЩЕНИЮ АКУСТИЧЕСКИХ ЭКРАНОВ. ТИПОВЫЕ РЕШЕНИЯ</a:t>
            </a:r>
            <a:r>
              <a:rPr lang="en-US" sz="2400" b="1" dirty="0">
                <a:solidFill>
                  <a:schemeClr val="bg1"/>
                </a:solidFill>
                <a:cs typeface="Arial" panose="020B0604020202020204" pitchFamily="34" charset="0"/>
              </a:rPr>
              <a:t>.</a:t>
            </a:r>
            <a:endParaRPr lang="ru-RU" sz="2400" b="1" dirty="0">
              <a:solidFill>
                <a:schemeClr val="bg1"/>
              </a:solidFill>
              <a:cs typeface="Arial" panose="020B0604020202020204" pitchFamily="34" charset="0"/>
            </a:endParaRPr>
          </a:p>
        </p:txBody>
      </p:sp>
      <p:sp>
        <p:nvSpPr>
          <p:cNvPr id="6" name="Прямоугольник 5"/>
          <p:cNvSpPr>
            <a:spLocks noChangeArrowheads="1"/>
          </p:cNvSpPr>
          <p:nvPr/>
        </p:nvSpPr>
        <p:spPr bwMode="auto">
          <a:xfrm>
            <a:off x="1186902" y="10589927"/>
            <a:ext cx="13524065" cy="1165057"/>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Установка АЭ на обочине дороги при наличии дорожного ограждения и опор элементов обустройства дороги, устанавливаемых на одном фундаменте с АЭ</a:t>
            </a:r>
          </a:p>
        </p:txBody>
      </p:sp>
    </p:spTree>
    <p:extLst>
      <p:ext uri="{BB962C8B-B14F-4D97-AF65-F5344CB8AC3E}">
        <p14:creationId xmlns:p14="http://schemas.microsoft.com/office/powerpoint/2010/main" val="28997587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a:spLocks noChangeArrowheads="1"/>
          </p:cNvSpPr>
          <p:nvPr/>
        </p:nvSpPr>
        <p:spPr bwMode="auto">
          <a:xfrm>
            <a:off x="729702" y="9218327"/>
            <a:ext cx="14595092" cy="706723"/>
          </a:xfrm>
          <a:prstGeom prst="rect">
            <a:avLst/>
          </a:prstGeom>
          <a:solidFill>
            <a:schemeClr val="bg1">
              <a:lumMod val="95000"/>
            </a:schemeClr>
          </a:solidFill>
          <a:ln w="9525" algn="ctr">
            <a:noFill/>
            <a:miter lim="800000"/>
            <a:headEnd/>
            <a:tailEnd/>
          </a:ln>
        </p:spPr>
        <p:txBody>
          <a:bodyPr lIns="166282" tIns="0" rIns="166282" bIns="0" anchor="ctr"/>
          <a:lstStyle/>
          <a:p>
            <a:r>
              <a:rPr lang="ru-RU" sz="2000" dirty="0"/>
              <a:t>Установка АЭ на обочине дороги при наличии барьерного ограждения и водосборного </a:t>
            </a:r>
            <a:r>
              <a:rPr lang="ru-RU" sz="2000" dirty="0" err="1"/>
              <a:t>прикромочного</a:t>
            </a:r>
            <a:r>
              <a:rPr lang="ru-RU" sz="2000" dirty="0"/>
              <a:t> лотка</a:t>
            </a: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702" y="2526707"/>
            <a:ext cx="14595092" cy="6522151"/>
          </a:xfrm>
          <a:prstGeom prst="rect">
            <a:avLst/>
          </a:prstGeom>
        </p:spPr>
      </p:pic>
    </p:spTree>
    <p:extLst>
      <p:ext uri="{BB962C8B-B14F-4D97-AF65-F5344CB8AC3E}">
        <p14:creationId xmlns:p14="http://schemas.microsoft.com/office/powerpoint/2010/main" val="39474343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5148" y="1753926"/>
            <a:ext cx="11721252" cy="9020320"/>
          </a:xfrm>
          <a:prstGeom prst="rect">
            <a:avLst/>
          </a:prstGeom>
        </p:spPr>
      </p:pic>
      <p:sp>
        <p:nvSpPr>
          <p:cNvPr id="7" name="Прямоугольник 6"/>
          <p:cNvSpPr>
            <a:spLocks noChangeArrowheads="1"/>
          </p:cNvSpPr>
          <p:nvPr/>
        </p:nvSpPr>
        <p:spPr bwMode="auto">
          <a:xfrm>
            <a:off x="1186902" y="11332877"/>
            <a:ext cx="13524065" cy="592423"/>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Установка АЭ на присыпной берме</a:t>
            </a:r>
          </a:p>
        </p:txBody>
      </p:sp>
    </p:spTree>
    <p:extLst>
      <p:ext uri="{BB962C8B-B14F-4D97-AF65-F5344CB8AC3E}">
        <p14:creationId xmlns:p14="http://schemas.microsoft.com/office/powerpoint/2010/main" val="31607575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3301" y="2400300"/>
            <a:ext cx="14371265" cy="7867650"/>
          </a:xfrm>
          <a:prstGeom prst="rect">
            <a:avLst/>
          </a:prstGeom>
        </p:spPr>
      </p:pic>
      <p:sp>
        <p:nvSpPr>
          <p:cNvPr id="3" name="Прямоугольник 2"/>
          <p:cNvSpPr>
            <a:spLocks noChangeArrowheads="1"/>
          </p:cNvSpPr>
          <p:nvPr/>
        </p:nvSpPr>
        <p:spPr bwMode="auto">
          <a:xfrm>
            <a:off x="1186900" y="10780427"/>
            <a:ext cx="13524065" cy="592423"/>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Установка АЭ на краю выемки</a:t>
            </a:r>
          </a:p>
        </p:txBody>
      </p:sp>
    </p:spTree>
    <p:extLst>
      <p:ext uri="{BB962C8B-B14F-4D97-AF65-F5344CB8AC3E}">
        <p14:creationId xmlns:p14="http://schemas.microsoft.com/office/powerpoint/2010/main" val="27963640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a:spLocks noChangeArrowheads="1"/>
          </p:cNvSpPr>
          <p:nvPr/>
        </p:nvSpPr>
        <p:spPr bwMode="auto">
          <a:xfrm>
            <a:off x="1186903" y="1259796"/>
            <a:ext cx="13524065" cy="604433"/>
          </a:xfrm>
          <a:prstGeom prst="rect">
            <a:avLst/>
          </a:prstGeom>
          <a:solidFill>
            <a:srgbClr val="778CDF"/>
          </a:solidFill>
          <a:ln w="9525" algn="ctr">
            <a:noFill/>
            <a:miter lim="800000"/>
            <a:headEnd/>
            <a:tailEnd/>
          </a:ln>
        </p:spPr>
        <p:txBody>
          <a:bodyPr lIns="166282" tIns="0" rIns="166282" bIns="0" anchor="ctr"/>
          <a:lstStyle/>
          <a:p>
            <a:r>
              <a:rPr lang="ru-RU" sz="2400" b="1" dirty="0" smtClean="0">
                <a:solidFill>
                  <a:schemeClr val="bg1"/>
                </a:solidFill>
                <a:cs typeface="Arial" panose="020B0604020202020204" pitchFamily="34" charset="0"/>
              </a:rPr>
              <a:t>УСТРОЙСТВО ВОДООТВЕДЕНИЯ</a:t>
            </a:r>
            <a:endParaRPr lang="ru-RU" sz="2400" b="1" dirty="0">
              <a:solidFill>
                <a:schemeClr val="bg1"/>
              </a:solidFill>
              <a:cs typeface="Arial" panose="020B0604020202020204" pitchFamily="34" charset="0"/>
            </a:endParaRPr>
          </a:p>
        </p:txBody>
      </p:sp>
      <p:sp>
        <p:nvSpPr>
          <p:cNvPr id="6" name="Прямоугольник 5"/>
          <p:cNvSpPr>
            <a:spLocks noChangeArrowheads="1"/>
          </p:cNvSpPr>
          <p:nvPr/>
        </p:nvSpPr>
        <p:spPr bwMode="auto">
          <a:xfrm>
            <a:off x="1392805" y="11732927"/>
            <a:ext cx="13524065" cy="592423"/>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Организация водоотвода </a:t>
            </a:r>
            <a:r>
              <a:rPr lang="ru-RU" sz="2000" dirty="0" err="1"/>
              <a:t>прикромочными</a:t>
            </a:r>
            <a:r>
              <a:rPr lang="ru-RU" sz="2000" dirty="0"/>
              <a:t> </a:t>
            </a:r>
            <a:r>
              <a:rPr lang="ru-RU" sz="2000" dirty="0" smtClean="0"/>
              <a:t>лотками</a:t>
            </a:r>
            <a:r>
              <a:rPr lang="en-US" sz="2000" dirty="0" smtClean="0"/>
              <a:t> </a:t>
            </a:r>
            <a:r>
              <a:rPr lang="ru-RU" sz="2000" dirty="0" smtClean="0"/>
              <a:t>с </a:t>
            </a:r>
            <a:r>
              <a:rPr lang="ru-RU" sz="2000" dirty="0" err="1"/>
              <a:t>пескоуловителями</a:t>
            </a:r>
            <a:r>
              <a:rPr lang="ru-RU" sz="2000" dirty="0"/>
              <a:t> и водопропускными трубами</a:t>
            </a:r>
          </a:p>
        </p:txBody>
      </p:sp>
      <p:pic>
        <p:nvPicPr>
          <p:cNvPr id="7" name="Рисунок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3594" y="3414326"/>
            <a:ext cx="13733276" cy="7082224"/>
          </a:xfrm>
          <a:prstGeom prst="rect">
            <a:avLst/>
          </a:prstGeom>
        </p:spPr>
      </p:pic>
    </p:spTree>
    <p:extLst>
      <p:ext uri="{BB962C8B-B14F-4D97-AF65-F5344CB8AC3E}">
        <p14:creationId xmlns:p14="http://schemas.microsoft.com/office/powerpoint/2010/main" val="23831867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1240405" y="11675777"/>
            <a:ext cx="13524065" cy="592423"/>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Организация водоотвода бортовым камнем и телескопическими лотками</a:t>
            </a:r>
          </a:p>
        </p:txBody>
      </p:sp>
      <p:pic>
        <p:nvPicPr>
          <p:cNvPr id="3" name="Рисунок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81500" y="1276350"/>
            <a:ext cx="7444195" cy="10399427"/>
          </a:xfrm>
          <a:prstGeom prst="rect">
            <a:avLst/>
          </a:prstGeom>
        </p:spPr>
      </p:pic>
    </p:spTree>
    <p:extLst>
      <p:ext uri="{BB962C8B-B14F-4D97-AF65-F5344CB8AC3E}">
        <p14:creationId xmlns:p14="http://schemas.microsoft.com/office/powerpoint/2010/main" val="41249108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1240405" y="11430001"/>
            <a:ext cx="13524065" cy="838200"/>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Совмещение акустического экрана, </a:t>
            </a:r>
            <a:endParaRPr lang="en-US" sz="2000" dirty="0" smtClean="0"/>
          </a:p>
          <a:p>
            <a:pPr algn="ctr"/>
            <a:r>
              <a:rPr lang="ru-RU" sz="2000" dirty="0" smtClean="0"/>
              <a:t>опоры </a:t>
            </a:r>
            <a:r>
              <a:rPr lang="ru-RU" sz="2000" dirty="0"/>
              <a:t>ЭОД и поручней при установке в одну линию принципом соединения</a:t>
            </a:r>
          </a:p>
        </p:txBody>
      </p:sp>
      <p:pic>
        <p:nvPicPr>
          <p:cNvPr id="4" name="Рисунок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76500" y="1372456"/>
            <a:ext cx="11291604" cy="9948315"/>
          </a:xfrm>
          <a:prstGeom prst="rect">
            <a:avLst/>
          </a:prstGeom>
        </p:spPr>
      </p:pic>
    </p:spTree>
    <p:extLst>
      <p:ext uri="{BB962C8B-B14F-4D97-AF65-F5344CB8AC3E}">
        <p14:creationId xmlns:p14="http://schemas.microsoft.com/office/powerpoint/2010/main" val="42585720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a:spLocks noChangeArrowheads="1"/>
          </p:cNvSpPr>
          <p:nvPr/>
        </p:nvSpPr>
        <p:spPr bwMode="auto">
          <a:xfrm>
            <a:off x="1743132" y="1383868"/>
            <a:ext cx="12927012" cy="974796"/>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defRPr/>
            </a:pPr>
            <a:r>
              <a:rPr lang="ru-RU" sz="1906" b="1" kern="0" dirty="0" smtClean="0">
                <a:latin typeface="Arial" charset="0"/>
              </a:rPr>
              <a:t>В ЗАВИСИМОСТИ ОТ МАТЕРИАЛА АЭ МОГУТ БЫТЬ ИЗГОТОВЛЕНЫ ИЗ ЛЁГКИХ МАТЕРИАЛОВ, ХАРАКТЕРИЗУЮЩИХ УНИВЕРСАЛЬНЫЕ АЭ:</a:t>
            </a:r>
            <a:endParaRPr lang="ru-RU" sz="1906" b="1" kern="0" dirty="0">
              <a:latin typeface="Arial" charset="0"/>
            </a:endParaRPr>
          </a:p>
        </p:txBody>
      </p:sp>
      <p:sp>
        <p:nvSpPr>
          <p:cNvPr id="7" name="Прямоугольник 6"/>
          <p:cNvSpPr>
            <a:spLocks noChangeArrowheads="1"/>
          </p:cNvSpPr>
          <p:nvPr/>
        </p:nvSpPr>
        <p:spPr bwMode="auto">
          <a:xfrm>
            <a:off x="1792206" y="2760017"/>
            <a:ext cx="12927013" cy="2747990"/>
          </a:xfrm>
          <a:prstGeom prst="rect">
            <a:avLst/>
          </a:prstGeom>
          <a:solidFill>
            <a:srgbClr val="C6C4C5"/>
          </a:solidFill>
          <a:ln w="9525" algn="ctr">
            <a:noFill/>
            <a:miter lim="800000"/>
            <a:headEnd/>
            <a:tailEnd/>
          </a:ln>
        </p:spPr>
        <p:txBody>
          <a:bodyPr lIns="166282" tIns="0" rIns="166282" bIns="0" anchor="ctr"/>
          <a:lstStyle/>
          <a:p>
            <a:pPr marL="104513" indent="23207" fontAlgn="auto">
              <a:lnSpc>
                <a:spcPct val="150000"/>
              </a:lnSpc>
              <a:spcBef>
                <a:spcPts val="0"/>
              </a:spcBef>
              <a:spcAft>
                <a:spcPts val="0"/>
              </a:spcAft>
            </a:pPr>
            <a:r>
              <a:rPr lang="ru-RU" sz="1900" b="1" kern="0" dirty="0" smtClean="0">
                <a:solidFill>
                  <a:prstClr val="black">
                    <a:lumMod val="95000"/>
                    <a:lumOff val="5000"/>
                  </a:prstClr>
                </a:solidFill>
                <a:latin typeface="Arial" charset="0"/>
              </a:rPr>
              <a:t>- </a:t>
            </a:r>
            <a:r>
              <a:rPr lang="ru-RU" sz="1900" b="1" kern="0" dirty="0">
                <a:solidFill>
                  <a:prstClr val="black">
                    <a:lumMod val="95000"/>
                    <a:lumOff val="5000"/>
                  </a:prstClr>
                </a:solidFill>
                <a:latin typeface="Arial" charset="0"/>
              </a:rPr>
              <a:t>металла (конструкционной стали с защитным покрытием, нержавеющей стали, алюминия и пр.), </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композитных материалов, </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a:t>
            </a:r>
            <a:r>
              <a:rPr lang="ru-RU" sz="1900" b="1" kern="0" dirty="0" err="1">
                <a:solidFill>
                  <a:prstClr val="black">
                    <a:lumMod val="95000"/>
                    <a:lumOff val="5000"/>
                  </a:prstClr>
                </a:solidFill>
                <a:latin typeface="Arial" charset="0"/>
              </a:rPr>
              <a:t>светопрозрачных</a:t>
            </a:r>
            <a:r>
              <a:rPr lang="ru-RU" sz="1900" b="1" kern="0" dirty="0">
                <a:solidFill>
                  <a:prstClr val="black">
                    <a:lumMod val="95000"/>
                    <a:lumOff val="5000"/>
                  </a:prstClr>
                </a:solidFill>
                <a:latin typeface="Arial" charset="0"/>
              </a:rPr>
              <a:t> полимеров (типа полиметилметакрилата (ПММА), поликарбоната и пр.), </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закаленного стекла, </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 древесины</a:t>
            </a:r>
            <a:r>
              <a:rPr lang="ru-RU" sz="1900" b="1" kern="0" dirty="0" smtClean="0">
                <a:solidFill>
                  <a:prstClr val="black">
                    <a:lumMod val="95000"/>
                    <a:lumOff val="5000"/>
                  </a:prstClr>
                </a:solidFill>
                <a:latin typeface="Arial" charset="0"/>
              </a:rPr>
              <a:t>.</a:t>
            </a:r>
            <a:endParaRPr lang="ru-RU" sz="1900" b="1" kern="0" dirty="0">
              <a:solidFill>
                <a:prstClr val="black">
                  <a:lumMod val="95000"/>
                  <a:lumOff val="5000"/>
                </a:prstClr>
              </a:solidFill>
              <a:latin typeface="Arial" charset="0"/>
            </a:endParaRPr>
          </a:p>
        </p:txBody>
      </p:sp>
      <p:sp>
        <p:nvSpPr>
          <p:cNvPr id="11" name="Прямоугольник 10"/>
          <p:cNvSpPr>
            <a:spLocks noChangeArrowheads="1"/>
          </p:cNvSpPr>
          <p:nvPr/>
        </p:nvSpPr>
        <p:spPr bwMode="auto">
          <a:xfrm>
            <a:off x="1767669" y="5950994"/>
            <a:ext cx="12927012" cy="569307"/>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defRPr/>
            </a:pPr>
            <a:r>
              <a:rPr lang="ru-RU" sz="2000" b="1" kern="0" dirty="0" smtClean="0">
                <a:solidFill>
                  <a:prstClr val="black">
                    <a:lumMod val="95000"/>
                    <a:lumOff val="5000"/>
                  </a:prstClr>
                </a:solidFill>
                <a:latin typeface="Arial" charset="0"/>
              </a:rPr>
              <a:t>А ТАКЖЕ МОГУТ БЫТЬ ИЗГОТОВЛЕНЫ ИЗ ТЯЖЁЛЫХ МАТЕРИАЛОВ:</a:t>
            </a:r>
            <a:endParaRPr lang="ru-RU" sz="1906" b="1" kern="0" dirty="0">
              <a:latin typeface="Arial" charset="0"/>
            </a:endParaRPr>
          </a:p>
        </p:txBody>
      </p:sp>
      <p:sp>
        <p:nvSpPr>
          <p:cNvPr id="12" name="Прямоугольник 11"/>
          <p:cNvSpPr>
            <a:spLocks noChangeArrowheads="1"/>
          </p:cNvSpPr>
          <p:nvPr/>
        </p:nvSpPr>
        <p:spPr bwMode="auto">
          <a:xfrm>
            <a:off x="1743131" y="6751847"/>
            <a:ext cx="12927013" cy="1731905"/>
          </a:xfrm>
          <a:prstGeom prst="rect">
            <a:avLst/>
          </a:prstGeom>
          <a:solidFill>
            <a:srgbClr val="C6C4C5"/>
          </a:solidFill>
          <a:ln w="9525" algn="ctr">
            <a:noFill/>
            <a:miter lim="800000"/>
            <a:headEnd/>
            <a:tailEnd/>
          </a:ln>
        </p:spPr>
        <p:txBody>
          <a:bodyPr lIns="166282" tIns="0" rIns="166282" bIns="0" anchor="ctr"/>
          <a:lstStyle/>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бетона,  </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железобетона, </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кирпича.</a:t>
            </a:r>
          </a:p>
        </p:txBody>
      </p:sp>
      <p:sp>
        <p:nvSpPr>
          <p:cNvPr id="13" name="Прямоугольник 12"/>
          <p:cNvSpPr>
            <a:spLocks noChangeArrowheads="1"/>
          </p:cNvSpPr>
          <p:nvPr/>
        </p:nvSpPr>
        <p:spPr bwMode="auto">
          <a:xfrm>
            <a:off x="1792206" y="11852716"/>
            <a:ext cx="12877938" cy="422847"/>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Примеры тяжёлых экранов</a:t>
            </a:r>
          </a:p>
        </p:txBody>
      </p:sp>
      <p:pic>
        <p:nvPicPr>
          <p:cNvPr id="3" name="Рисунок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21587" y="8595796"/>
            <a:ext cx="4148557" cy="3282702"/>
          </a:xfrm>
          <a:prstGeom prst="rect">
            <a:avLst/>
          </a:prstGeom>
        </p:spPr>
      </p:pic>
      <p:pic>
        <p:nvPicPr>
          <p:cNvPr id="4" name="Рисунок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3311" y="8585294"/>
            <a:ext cx="4386651" cy="3288916"/>
          </a:xfrm>
          <a:prstGeom prst="rect">
            <a:avLst/>
          </a:prstGeom>
        </p:spPr>
      </p:pic>
      <p:pic>
        <p:nvPicPr>
          <p:cNvPr id="5" name="Рисунок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2206" y="8585294"/>
            <a:ext cx="4131256" cy="3293204"/>
          </a:xfrm>
          <a:prstGeom prst="rect">
            <a:avLst/>
          </a:prstGeom>
        </p:spPr>
      </p:pic>
    </p:spTree>
    <p:extLst>
      <p:ext uri="{BB962C8B-B14F-4D97-AF65-F5344CB8AC3E}">
        <p14:creationId xmlns:p14="http://schemas.microsoft.com/office/powerpoint/2010/main" val="40815248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1240405" y="11430001"/>
            <a:ext cx="13524065" cy="838200"/>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Совмещение АЭ и опоры элементов обустройства дороги при установке </a:t>
            </a:r>
            <a:endParaRPr lang="en-US" sz="2000" dirty="0" smtClean="0"/>
          </a:p>
          <a:p>
            <a:pPr algn="ctr"/>
            <a:r>
              <a:rPr lang="ru-RU" sz="2000" dirty="0" smtClean="0"/>
              <a:t>на </a:t>
            </a:r>
            <a:r>
              <a:rPr lang="ru-RU" sz="2000" dirty="0"/>
              <a:t>одном фундаменте принципом обхода</a:t>
            </a:r>
          </a:p>
        </p:txBody>
      </p:sp>
      <p:pic>
        <p:nvPicPr>
          <p:cNvPr id="3" name="Рисунок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21755" y="1943101"/>
            <a:ext cx="9519816" cy="9264974"/>
          </a:xfrm>
          <a:prstGeom prst="rect">
            <a:avLst/>
          </a:prstGeom>
        </p:spPr>
      </p:pic>
    </p:spTree>
    <p:extLst>
      <p:ext uri="{BB962C8B-B14F-4D97-AF65-F5344CB8AC3E}">
        <p14:creationId xmlns:p14="http://schemas.microsoft.com/office/powerpoint/2010/main" val="19731580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247255" y="3233005"/>
            <a:ext cx="8818114" cy="1939437"/>
          </a:xfrm>
          <a:prstGeom prst="rect">
            <a:avLst/>
          </a:prstGeom>
          <a:noFill/>
          <a:ln>
            <a:noFill/>
          </a:ln>
          <a:extLst/>
        </p:spPr>
        <p:txBody>
          <a:bodyPr lIns="124725" tIns="0" rIns="124725" bIns="0"/>
          <a:lstStyle/>
          <a:p>
            <a:pPr lvl="1" indent="0">
              <a:lnSpc>
                <a:spcPct val="130000"/>
              </a:lnSpc>
              <a:spcAft>
                <a:spcPts val="1200"/>
              </a:spcAft>
              <a:defRPr/>
            </a:pPr>
            <a:r>
              <a:rPr lang="ru-RU" sz="4200" b="1" dirty="0" smtClean="0">
                <a:solidFill>
                  <a:srgbClr val="002060"/>
                </a:solidFill>
              </a:rPr>
              <a:t>Благодарю за внимание!</a:t>
            </a:r>
            <a:endParaRPr lang="ru-RU" sz="4200" b="1" dirty="0">
              <a:solidFill>
                <a:srgbClr val="002060"/>
              </a:solidFill>
            </a:endParaRPr>
          </a:p>
        </p:txBody>
      </p:sp>
    </p:spTree>
    <p:extLst>
      <p:ext uri="{BB962C8B-B14F-4D97-AF65-F5344CB8AC3E}">
        <p14:creationId xmlns:p14="http://schemas.microsoft.com/office/powerpoint/2010/main" val="20382229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a:spLocks noChangeArrowheads="1"/>
          </p:cNvSpPr>
          <p:nvPr/>
        </p:nvSpPr>
        <p:spPr bwMode="auto">
          <a:xfrm>
            <a:off x="1773156" y="3562350"/>
            <a:ext cx="12927012" cy="814797"/>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2000" b="1" kern="0" dirty="0" smtClean="0">
                <a:solidFill>
                  <a:prstClr val="black">
                    <a:lumMod val="95000"/>
                    <a:lumOff val="5000"/>
                  </a:prstClr>
                </a:solidFill>
                <a:latin typeface="Arial" charset="0"/>
              </a:rPr>
              <a:t>МАТЕРИАЛ АЭ ВЫБИРАЮТ ИСХОДЯ ИЗ: </a:t>
            </a:r>
            <a:endParaRPr lang="ru-RU" sz="2000" b="1" kern="0" dirty="0">
              <a:solidFill>
                <a:prstClr val="black">
                  <a:lumMod val="95000"/>
                  <a:lumOff val="5000"/>
                </a:prstClr>
              </a:solidFill>
              <a:latin typeface="Arial" charset="0"/>
            </a:endParaRPr>
          </a:p>
        </p:txBody>
      </p:sp>
      <p:sp>
        <p:nvSpPr>
          <p:cNvPr id="15" name="Прямоугольник 14"/>
          <p:cNvSpPr>
            <a:spLocks noChangeArrowheads="1"/>
          </p:cNvSpPr>
          <p:nvPr/>
        </p:nvSpPr>
        <p:spPr bwMode="auto">
          <a:xfrm>
            <a:off x="1773155" y="4481216"/>
            <a:ext cx="12927013" cy="3310234"/>
          </a:xfrm>
          <a:prstGeom prst="rect">
            <a:avLst/>
          </a:prstGeom>
          <a:solidFill>
            <a:srgbClr val="C6C4C5"/>
          </a:solidFill>
          <a:ln w="9525" algn="ctr">
            <a:noFill/>
            <a:miter lim="800000"/>
            <a:headEnd/>
            <a:tailEnd/>
          </a:ln>
        </p:spPr>
        <p:txBody>
          <a:bodyPr lIns="166282" tIns="0" rIns="166282" bIns="0" anchor="ctr"/>
          <a:lstStyle/>
          <a:p>
            <a:pPr marL="104513" indent="23207" fontAlgn="auto">
              <a:lnSpc>
                <a:spcPct val="150000"/>
              </a:lnSpc>
              <a:spcBef>
                <a:spcPts val="0"/>
              </a:spcBef>
              <a:spcAft>
                <a:spcPts val="0"/>
              </a:spcAft>
            </a:pPr>
            <a:r>
              <a:rPr lang="ru-RU" sz="1900" b="1" kern="0" dirty="0" smtClean="0">
                <a:solidFill>
                  <a:prstClr val="black">
                    <a:lumMod val="95000"/>
                    <a:lumOff val="5000"/>
                  </a:prstClr>
                </a:solidFill>
                <a:latin typeface="Arial" charset="0"/>
              </a:rPr>
              <a:t>- визуализации при наличии градостроительных регламентов; </a:t>
            </a:r>
          </a:p>
          <a:p>
            <a:pPr marL="104513" indent="23207" fontAlgn="auto">
              <a:lnSpc>
                <a:spcPct val="150000"/>
              </a:lnSpc>
              <a:spcBef>
                <a:spcPts val="0"/>
              </a:spcBef>
              <a:spcAft>
                <a:spcPts val="0"/>
              </a:spcAft>
            </a:pPr>
            <a:r>
              <a:rPr lang="ru-RU" sz="1900" b="1" kern="0" dirty="0" smtClean="0">
                <a:solidFill>
                  <a:prstClr val="black">
                    <a:lumMod val="95000"/>
                    <a:lumOff val="5000"/>
                  </a:prstClr>
                </a:solidFill>
                <a:latin typeface="Arial" charset="0"/>
              </a:rPr>
              <a:t>- инсоляции при близком расположении защищаемого объекта; </a:t>
            </a:r>
          </a:p>
          <a:p>
            <a:pPr marL="104513" indent="23207" fontAlgn="auto">
              <a:lnSpc>
                <a:spcPct val="150000"/>
              </a:lnSpc>
              <a:spcBef>
                <a:spcPts val="0"/>
              </a:spcBef>
              <a:spcAft>
                <a:spcPts val="0"/>
              </a:spcAft>
            </a:pPr>
            <a:r>
              <a:rPr lang="ru-RU" sz="1900" b="1" kern="0" dirty="0" smtClean="0">
                <a:solidFill>
                  <a:prstClr val="black">
                    <a:lumMod val="95000"/>
                    <a:lumOff val="5000"/>
                  </a:prstClr>
                </a:solidFill>
                <a:latin typeface="Arial" charset="0"/>
              </a:rPr>
              <a:t>- безопасности при приближении к съездам, снижения монотонности при движении вдоль протяженных АЭ; </a:t>
            </a:r>
          </a:p>
          <a:p>
            <a:pPr marL="104513" indent="23207" fontAlgn="auto">
              <a:lnSpc>
                <a:spcPct val="150000"/>
              </a:lnSpc>
              <a:spcBef>
                <a:spcPts val="0"/>
              </a:spcBef>
              <a:spcAft>
                <a:spcPts val="0"/>
              </a:spcAft>
            </a:pPr>
            <a:r>
              <a:rPr lang="ru-RU" sz="1900" b="1" kern="0" dirty="0" smtClean="0">
                <a:solidFill>
                  <a:prstClr val="black">
                    <a:lumMod val="95000"/>
                    <a:lumOff val="5000"/>
                  </a:prstClr>
                </a:solidFill>
                <a:latin typeface="Arial" charset="0"/>
              </a:rPr>
              <a:t>- архитектурного решения и благоприятного восприятия экранов участниками дорожного движения и жителями, а также с учетом наличия двухсторонней жилой застройки и прочих факторов.</a:t>
            </a:r>
            <a:endParaRPr lang="ru-RU" sz="1900" b="1" kern="0" dirty="0">
              <a:solidFill>
                <a:prstClr val="black">
                  <a:lumMod val="95000"/>
                  <a:lumOff val="5000"/>
                </a:prstClr>
              </a:solidFill>
              <a:latin typeface="Arial" charset="0"/>
            </a:endParaRPr>
          </a:p>
        </p:txBody>
      </p:sp>
    </p:spTree>
    <p:extLst>
      <p:ext uri="{BB962C8B-B14F-4D97-AF65-F5344CB8AC3E}">
        <p14:creationId xmlns:p14="http://schemas.microsoft.com/office/powerpoint/2010/main" val="39385325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1188719" y="1245769"/>
            <a:ext cx="13661461" cy="615020"/>
          </a:xfrm>
          <a:prstGeom prst="rect">
            <a:avLst/>
          </a:prstGeom>
          <a:solidFill>
            <a:srgbClr val="778CDF"/>
          </a:solidFill>
          <a:ln w="9525" algn="ctr">
            <a:noFill/>
            <a:miter lim="800000"/>
            <a:headEnd/>
            <a:tailEnd/>
          </a:ln>
        </p:spPr>
        <p:txBody>
          <a:bodyPr lIns="166282" tIns="0" rIns="166282" bIns="0" anchor="ctr"/>
          <a:lstStyle/>
          <a:p>
            <a:r>
              <a:rPr lang="ru-RU" sz="2400" b="1" dirty="0" smtClean="0">
                <a:solidFill>
                  <a:schemeClr val="bg1"/>
                </a:solidFill>
                <a:cs typeface="Arial" panose="020B0604020202020204" pitchFamily="34" charset="0"/>
              </a:rPr>
              <a:t>ОПРЕДЕЛЕНИЕ НАГРУЗОК НА ШУМОЗАЩИТНЫЙ ЭКРАН</a:t>
            </a:r>
          </a:p>
        </p:txBody>
      </p:sp>
      <p:sp>
        <p:nvSpPr>
          <p:cNvPr id="3" name="Прямоугольник 2"/>
          <p:cNvSpPr>
            <a:spLocks noChangeArrowheads="1"/>
          </p:cNvSpPr>
          <p:nvPr/>
        </p:nvSpPr>
        <p:spPr bwMode="auto">
          <a:xfrm>
            <a:off x="2057400" y="1915178"/>
            <a:ext cx="12792782" cy="521086"/>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smtClean="0">
                <a:latin typeface="Arial" charset="0"/>
              </a:rPr>
              <a:t>ОБЩАЯ НОРМАТИВНАЯ БАЗА ПРИ ПРОЕКТИРОВАНИИ КОНСТРУКЦИЙ ШУМОЗАЩИТНЫХ ЭКРАНОВ:</a:t>
            </a:r>
            <a:endParaRPr lang="ru-RU" sz="1906" b="1" kern="0" dirty="0">
              <a:latin typeface="Arial" charset="0"/>
            </a:endParaRPr>
          </a:p>
        </p:txBody>
      </p:sp>
      <p:sp>
        <p:nvSpPr>
          <p:cNvPr id="4" name="Прямоугольник 3"/>
          <p:cNvSpPr>
            <a:spLocks noChangeArrowheads="1"/>
          </p:cNvSpPr>
          <p:nvPr/>
        </p:nvSpPr>
        <p:spPr bwMode="auto">
          <a:xfrm>
            <a:off x="2057400" y="2512465"/>
            <a:ext cx="12792780" cy="9698585"/>
          </a:xfrm>
          <a:prstGeom prst="rect">
            <a:avLst/>
          </a:prstGeom>
          <a:solidFill>
            <a:srgbClr val="C6C4C5"/>
          </a:solidFill>
          <a:ln w="9525" algn="ctr">
            <a:noFill/>
            <a:miter lim="800000"/>
            <a:headEnd/>
            <a:tailEnd/>
          </a:ln>
        </p:spPr>
        <p:txBody>
          <a:bodyPr lIns="166282" tIns="0" rIns="166282" bIns="0" anchor="ctr"/>
          <a:lstStyle/>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1) Размещение экранов:</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ГОСТ Р52766-2007 «Дороги автомобильные общего пользования. Элементы обустройства. Общие требования» (п. 4.4.2 «Акустические экраны»);</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ВСН25-86 «Указания по обеспечению безопасности движения на автомобильных дорогах» (п. 16.2 «Борьба с транспортным шумом»);</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2) Расчёт нагрузок на экран:</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СП 20.13330.2011 «Нагрузки и воздействия. Актуализированная редакция СНиП 2.01.07-85*»;</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3) Расчёт металлических элементов конструкции:</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СП 16.13330.2011 «Стальные конструкции. Актуализированная редакция СНиП II-23-81*»;</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СП43.13330.2012 «Сооружения промышленных предприятий. Актуализированная редакция СНиП 2.09.03-85»;</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4) Расчёт фундаментов:</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СП 22.13330.2011 «Основания зданий и сооружений. Актуализированная редакция СНиП 2.02.01-83*»;</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СП 24.13330.2011 «Свайные фундаменты. Актуализированная редакция СНиП 2.02.03-85»;</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СП 45.13330.2012 «Земляные сооружения, основания и фундаменты. Актуализированная редакция СНиП 3.02.01-87»;</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5) Расчёт железобетонных элементов конструкции:</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СП 52-101.2003 «Бетонные и железобетонные конструкции без предварительного напряжения арматуры»;</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 СП 63.13330.2012 «Бетонные и железобетонные конструкции. Основные положения. Актуализированная редакция СНиП 52-01-2002</a:t>
            </a:r>
            <a:r>
              <a:rPr lang="ru-RU" sz="1900" b="1" kern="0" dirty="0" smtClean="0">
                <a:solidFill>
                  <a:prstClr val="black">
                    <a:lumMod val="95000"/>
                    <a:lumOff val="5000"/>
                  </a:prstClr>
                </a:solidFill>
                <a:latin typeface="Arial" charset="0"/>
              </a:rPr>
              <a:t>»</a:t>
            </a:r>
            <a:endParaRPr lang="ru-RU" sz="1900" b="1" kern="0" dirty="0">
              <a:solidFill>
                <a:prstClr val="black">
                  <a:lumMod val="95000"/>
                  <a:lumOff val="5000"/>
                </a:prstClr>
              </a:solidFill>
              <a:latin typeface="Arial" charset="0"/>
            </a:endParaRPr>
          </a:p>
        </p:txBody>
      </p:sp>
    </p:spTree>
    <p:extLst>
      <p:ext uri="{BB962C8B-B14F-4D97-AF65-F5344CB8AC3E}">
        <p14:creationId xmlns:p14="http://schemas.microsoft.com/office/powerpoint/2010/main" val="15920992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1818982" y="2171700"/>
            <a:ext cx="13054113" cy="1242350"/>
          </a:xfrm>
          <a:prstGeom prst="rect">
            <a:avLst/>
          </a:prstGeom>
          <a:solidFill>
            <a:srgbClr val="C6C4C5"/>
          </a:solidFill>
          <a:ln w="9525" algn="ctr">
            <a:noFill/>
            <a:miter lim="800000"/>
            <a:headEnd/>
            <a:tailEnd/>
          </a:ln>
        </p:spPr>
        <p:txBody>
          <a:bodyPr lIns="166282" tIns="0" rIns="166282" bIns="0" anchor="ctr"/>
          <a:lstStyle/>
          <a:p>
            <a:pPr marL="104513" indent="23207" fontAlgn="auto">
              <a:lnSpc>
                <a:spcPct val="200000"/>
              </a:lnSpc>
              <a:spcBef>
                <a:spcPts val="0"/>
              </a:spcBef>
              <a:spcAft>
                <a:spcPts val="0"/>
              </a:spcAft>
              <a:defRPr/>
            </a:pPr>
            <a:r>
              <a:rPr lang="ru-RU" sz="1900" b="1" kern="0" dirty="0">
                <a:solidFill>
                  <a:prstClr val="black">
                    <a:lumMod val="95000"/>
                    <a:lumOff val="5000"/>
                  </a:prstClr>
                </a:solidFill>
                <a:latin typeface="Arial" charset="0"/>
              </a:rPr>
              <a:t>- основные (нагрузка от собственного веса конструкции, ветровая нагрузка);</a:t>
            </a:r>
          </a:p>
          <a:p>
            <a:pPr marL="104513" indent="23207" fontAlgn="auto">
              <a:lnSpc>
                <a:spcPct val="200000"/>
              </a:lnSpc>
              <a:spcBef>
                <a:spcPts val="0"/>
              </a:spcBef>
              <a:spcAft>
                <a:spcPts val="0"/>
              </a:spcAft>
              <a:defRPr/>
            </a:pPr>
            <a:r>
              <a:rPr lang="ru-RU" sz="1900" b="1" kern="0" dirty="0">
                <a:solidFill>
                  <a:prstClr val="black">
                    <a:lumMod val="95000"/>
                    <a:lumOff val="5000"/>
                  </a:prstClr>
                </a:solidFill>
                <a:latin typeface="Arial" charset="0"/>
              </a:rPr>
              <a:t>- дополнительные (нагрузки, передающиеся на экран от дополнительных элементов конструкции).</a:t>
            </a:r>
          </a:p>
        </p:txBody>
      </p:sp>
      <p:sp>
        <p:nvSpPr>
          <p:cNvPr id="3" name="Прямоугольник 2"/>
          <p:cNvSpPr>
            <a:spLocks noChangeArrowheads="1"/>
          </p:cNvSpPr>
          <p:nvPr/>
        </p:nvSpPr>
        <p:spPr bwMode="auto">
          <a:xfrm>
            <a:off x="1818982" y="1530889"/>
            <a:ext cx="13031199" cy="521086"/>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smtClean="0">
                <a:latin typeface="Arial" charset="0"/>
              </a:rPr>
              <a:t>НАГРУЗКИ НА ШУМОЗАЩИТНЫЙ ЭКРАН ОПРЕДЕЛЯЮТСЯ СП 20.13330.2011:</a:t>
            </a:r>
            <a:endParaRPr lang="ru-RU" sz="1906" b="1" kern="0" dirty="0">
              <a:latin typeface="Arial" charset="0"/>
            </a:endParaRPr>
          </a:p>
        </p:txBody>
      </p:sp>
      <p:sp>
        <p:nvSpPr>
          <p:cNvPr id="4" name="Прямоугольник 3"/>
          <p:cNvSpPr>
            <a:spLocks noChangeArrowheads="1"/>
          </p:cNvSpPr>
          <p:nvPr/>
        </p:nvSpPr>
        <p:spPr bwMode="auto">
          <a:xfrm>
            <a:off x="1818983" y="8124825"/>
            <a:ext cx="13054113" cy="870875"/>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Распределение усилий на основной несущий элемент – </a:t>
            </a:r>
            <a:r>
              <a:rPr lang="ru-RU" sz="2000" dirty="0" smtClean="0"/>
              <a:t>стойку, где </a:t>
            </a:r>
            <a:r>
              <a:rPr lang="ru-RU" sz="2000" dirty="0"/>
              <a:t>N, </a:t>
            </a:r>
            <a:r>
              <a:rPr lang="ru-RU" sz="2000" dirty="0" err="1"/>
              <a:t>Мy</a:t>
            </a:r>
            <a:r>
              <a:rPr lang="ru-RU" sz="2000" dirty="0"/>
              <a:t>, </a:t>
            </a:r>
            <a:r>
              <a:rPr lang="ru-RU" sz="2000" dirty="0" err="1"/>
              <a:t>Qz</a:t>
            </a:r>
            <a:r>
              <a:rPr lang="ru-RU" sz="2000" dirty="0"/>
              <a:t> – основные нагрузки, </a:t>
            </a:r>
          </a:p>
          <a:p>
            <a:pPr algn="ctr"/>
            <a:r>
              <a:rPr lang="ru-RU" sz="2000" dirty="0" err="1"/>
              <a:t>Qy</a:t>
            </a:r>
            <a:r>
              <a:rPr lang="ru-RU" sz="2000" dirty="0"/>
              <a:t>, </a:t>
            </a:r>
            <a:r>
              <a:rPr lang="ru-RU" sz="2000" dirty="0" err="1"/>
              <a:t>Mz</a:t>
            </a:r>
            <a:r>
              <a:rPr lang="ru-RU" sz="2000" dirty="0"/>
              <a:t>, (N, </a:t>
            </a:r>
            <a:r>
              <a:rPr lang="ru-RU" sz="2000" dirty="0" err="1"/>
              <a:t>Мy</a:t>
            </a:r>
            <a:r>
              <a:rPr lang="ru-RU" sz="2000" dirty="0"/>
              <a:t>, </a:t>
            </a:r>
            <a:r>
              <a:rPr lang="ru-RU" sz="2000" dirty="0" err="1"/>
              <a:t>Qz</a:t>
            </a:r>
            <a:r>
              <a:rPr lang="ru-RU" sz="2000" dirty="0"/>
              <a:t>) – временные нагрузки (и/или доля временных в сочетании с постоянными нагрузками)</a:t>
            </a:r>
          </a:p>
        </p:txBody>
      </p:sp>
      <p:graphicFrame>
        <p:nvGraphicFramePr>
          <p:cNvPr id="6" name="Таблица 5"/>
          <p:cNvGraphicFramePr>
            <a:graphicFrameLocks noGrp="1"/>
          </p:cNvGraphicFramePr>
          <p:nvPr>
            <p:extLst>
              <p:ext uri="{D42A27DB-BD31-4B8C-83A1-F6EECF244321}">
                <p14:modId xmlns:p14="http://schemas.microsoft.com/office/powerpoint/2010/main" val="1082350372"/>
              </p:ext>
            </p:extLst>
          </p:nvPr>
        </p:nvGraphicFramePr>
        <p:xfrm>
          <a:off x="1818982" y="10011632"/>
          <a:ext cx="13031200" cy="1408843"/>
        </p:xfrm>
        <a:graphic>
          <a:graphicData uri="http://schemas.openxmlformats.org/drawingml/2006/table">
            <a:tbl>
              <a:tblPr>
                <a:tableStyleId>{69CF1AB2-1976-4502-BF36-3FF5EA218861}</a:tableStyleId>
              </a:tblPr>
              <a:tblGrid>
                <a:gridCol w="2606240"/>
                <a:gridCol w="2606240"/>
                <a:gridCol w="2606240"/>
                <a:gridCol w="2606240"/>
                <a:gridCol w="2606240"/>
              </a:tblGrid>
              <a:tr h="704065">
                <a:tc>
                  <a:txBody>
                    <a:bodyPr/>
                    <a:lstStyle/>
                    <a:p>
                      <a:pPr marL="0" algn="ctr" defTabSz="1625254" rtl="0" eaLnBrk="1" latinLnBrk="0" hangingPunct="1">
                        <a:lnSpc>
                          <a:spcPct val="115000"/>
                        </a:lnSpc>
                        <a:spcAft>
                          <a:spcPts val="0"/>
                        </a:spcAft>
                      </a:pPr>
                      <a:r>
                        <a:rPr kumimoji="0" lang="ru-RU" sz="2800" b="1"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𝑴𝒚 </a:t>
                      </a:r>
                    </a:p>
                  </a:txBody>
                  <a:tcPr marL="68580" marR="68580" marT="0" marB="0"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solidFill>
                      <a:srgbClr val="D0D7F4"/>
                    </a:solidFill>
                  </a:tcPr>
                </a:tc>
                <a:tc>
                  <a:txBody>
                    <a:bodyPr/>
                    <a:lstStyle/>
                    <a:p>
                      <a:pPr marL="0" algn="ctr" defTabSz="1625254" rtl="0" eaLnBrk="1" latinLnBrk="0" hangingPunct="1">
                        <a:lnSpc>
                          <a:spcPct val="115000"/>
                        </a:lnSpc>
                        <a:spcAft>
                          <a:spcPts val="0"/>
                        </a:spcAft>
                      </a:pPr>
                      <a:r>
                        <a:rPr kumimoji="0" lang="ru-RU" sz="2800" b="1"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𝑴𝒛 </a:t>
                      </a:r>
                    </a:p>
                  </a:txBody>
                  <a:tcPr marL="68580" marR="68580" marT="0" marB="0"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solidFill>
                      <a:srgbClr val="D0D7F4"/>
                    </a:solidFill>
                  </a:tcPr>
                </a:tc>
                <a:tc>
                  <a:txBody>
                    <a:bodyPr/>
                    <a:lstStyle/>
                    <a:p>
                      <a:pPr marL="0" algn="ctr" defTabSz="1625254" rtl="0" eaLnBrk="1" latinLnBrk="0" hangingPunct="1">
                        <a:lnSpc>
                          <a:spcPct val="115000"/>
                        </a:lnSpc>
                        <a:spcAft>
                          <a:spcPts val="0"/>
                        </a:spcAft>
                      </a:pPr>
                      <a:r>
                        <a:rPr kumimoji="0" lang="ru-RU" sz="2800" b="1"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𝑵 </a:t>
                      </a:r>
                    </a:p>
                  </a:txBody>
                  <a:tcPr marL="68580" marR="68580" marT="0" marB="0"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solidFill>
                      <a:srgbClr val="D0D7F4"/>
                    </a:solidFill>
                  </a:tcPr>
                </a:tc>
                <a:tc>
                  <a:txBody>
                    <a:bodyPr/>
                    <a:lstStyle/>
                    <a:p>
                      <a:pPr marL="0" algn="ctr" defTabSz="1625254" rtl="0" eaLnBrk="1" latinLnBrk="0" hangingPunct="1">
                        <a:lnSpc>
                          <a:spcPct val="115000"/>
                        </a:lnSpc>
                        <a:spcAft>
                          <a:spcPts val="0"/>
                        </a:spcAft>
                      </a:pPr>
                      <a:r>
                        <a:rPr kumimoji="0" lang="ru-RU" sz="2800" b="1"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𝑸𝒚 </a:t>
                      </a:r>
                    </a:p>
                  </a:txBody>
                  <a:tcPr marL="68580" marR="68580" marT="0" marB="0"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solidFill>
                      <a:srgbClr val="D0D7F4"/>
                    </a:solidFill>
                  </a:tcPr>
                </a:tc>
                <a:tc>
                  <a:txBody>
                    <a:bodyPr/>
                    <a:lstStyle/>
                    <a:p>
                      <a:pPr marL="0" algn="ctr" defTabSz="1625254" rtl="0" eaLnBrk="1" latinLnBrk="0" hangingPunct="1">
                        <a:lnSpc>
                          <a:spcPct val="115000"/>
                        </a:lnSpc>
                        <a:spcAft>
                          <a:spcPts val="0"/>
                        </a:spcAft>
                      </a:pPr>
                      <a:r>
                        <a:rPr kumimoji="0" lang="ru-RU" sz="2800" b="1"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𝑸𝒛 </a:t>
                      </a:r>
                    </a:p>
                  </a:txBody>
                  <a:tcPr marL="68580" marR="68580" marT="0" marB="0"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solidFill>
                      <a:srgbClr val="D0D7F4"/>
                    </a:solidFill>
                  </a:tcPr>
                </a:tc>
              </a:tr>
              <a:tr h="704778">
                <a:tc>
                  <a:txBody>
                    <a:bodyPr/>
                    <a:lstStyle/>
                    <a:p>
                      <a:pPr marL="0" algn="ctr" defTabSz="1625254" rtl="0" eaLnBrk="1" latinLnBrk="0" hangingPunct="1">
                        <a:lnSpc>
                          <a:spcPct val="115000"/>
                        </a:lnSpc>
                        <a:spcAft>
                          <a:spcPts val="0"/>
                        </a:spcAft>
                      </a:pPr>
                      <a:r>
                        <a:rPr kumimoji="0" lang="ru-RU" sz="2000" b="1"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𝑀𝑤+𝑀</a:t>
                      </a:r>
                      <a:r>
                        <a:rPr kumimoji="0" lang="en-US" sz="2000" b="1" u="none" strike="noStrike" kern="1200" cap="none" normalizeH="0" baseline="0" dirty="0" err="1">
                          <a:ln>
                            <a:noFill/>
                          </a:ln>
                          <a:solidFill>
                            <a:schemeClr val="tx1"/>
                          </a:solidFill>
                          <a:effectLst/>
                          <a:latin typeface="Arial" panose="020B0604020202020204" pitchFamily="34" charset="0"/>
                          <a:ea typeface="+mn-ea"/>
                          <a:cs typeface="Arial" panose="020B0604020202020204" pitchFamily="34" charset="0"/>
                        </a:rPr>
                        <a:t>доп</a:t>
                      </a:r>
                      <a:r>
                        <a:rPr kumimoji="0" lang="ru-RU" sz="2000" b="1"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1 </a:t>
                      </a:r>
                    </a:p>
                  </a:txBody>
                  <a:tcPr marL="68580" marR="68580" marT="0" marB="0"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1625254" rtl="0" eaLnBrk="1" latinLnBrk="0" hangingPunct="1">
                        <a:lnSpc>
                          <a:spcPct val="115000"/>
                        </a:lnSpc>
                        <a:spcAft>
                          <a:spcPts val="0"/>
                        </a:spcAft>
                      </a:pPr>
                      <a:r>
                        <a:rPr kumimoji="0" lang="ru-RU" sz="2000" b="1"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𝑀доп2 </a:t>
                      </a:r>
                    </a:p>
                  </a:txBody>
                  <a:tcPr marL="68580" marR="68580" marT="0" marB="0"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1625254" rtl="0" eaLnBrk="1" latinLnBrk="0" hangingPunct="1">
                        <a:lnSpc>
                          <a:spcPct val="115000"/>
                        </a:lnSpc>
                        <a:spcAft>
                          <a:spcPts val="0"/>
                        </a:spcAft>
                      </a:pPr>
                      <a:r>
                        <a:rPr kumimoji="0" lang="ru-RU" sz="2000" b="1"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𝑁с </a:t>
                      </a:r>
                    </a:p>
                  </a:txBody>
                  <a:tcPr marL="68580" marR="68580" marT="0" marB="0"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1625254" rtl="0" eaLnBrk="1" latinLnBrk="0" hangingPunct="1">
                        <a:lnSpc>
                          <a:spcPct val="115000"/>
                        </a:lnSpc>
                        <a:spcAft>
                          <a:spcPts val="0"/>
                        </a:spcAft>
                      </a:pPr>
                      <a:r>
                        <a:rPr kumimoji="0" lang="ru-RU" sz="2000" b="1"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0 </a:t>
                      </a:r>
                    </a:p>
                  </a:txBody>
                  <a:tcPr marL="68580" marR="68580" marT="0" marB="0"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1625254" rtl="0" eaLnBrk="1" latinLnBrk="0" hangingPunct="1">
                        <a:lnSpc>
                          <a:spcPct val="115000"/>
                        </a:lnSpc>
                        <a:spcAft>
                          <a:spcPts val="0"/>
                        </a:spcAft>
                      </a:pPr>
                      <a:r>
                        <a:rPr kumimoji="0" lang="ru-RU" sz="2000" b="1"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𝑄𝑤 </a:t>
                      </a:r>
                    </a:p>
                  </a:txBody>
                  <a:tcPr marL="68580" marR="68580" marT="0" marB="0"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7" name="Прямоугольник 6"/>
          <p:cNvSpPr>
            <a:spLocks noChangeArrowheads="1"/>
          </p:cNvSpPr>
          <p:nvPr/>
        </p:nvSpPr>
        <p:spPr bwMode="auto">
          <a:xfrm>
            <a:off x="1818983" y="9515475"/>
            <a:ext cx="13054113" cy="413675"/>
          </a:xfrm>
          <a:prstGeom prst="rect">
            <a:avLst/>
          </a:prstGeom>
          <a:solidFill>
            <a:schemeClr val="bg1">
              <a:lumMod val="95000"/>
            </a:schemeClr>
          </a:solidFill>
          <a:ln w="9525" algn="ctr">
            <a:noFill/>
            <a:miter lim="800000"/>
            <a:headEnd/>
            <a:tailEnd/>
          </a:ln>
        </p:spPr>
        <p:txBody>
          <a:bodyPr lIns="166282" tIns="0" rIns="166282" bIns="0" anchor="ctr"/>
          <a:lstStyle/>
          <a:p>
            <a:r>
              <a:rPr lang="ru-RU" sz="2000" dirty="0"/>
              <a:t>Таблица нагрузок</a:t>
            </a:r>
          </a:p>
        </p:txBody>
      </p:sp>
      <p:pic>
        <p:nvPicPr>
          <p:cNvPr id="8" name="Рисунок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8040" y="3533775"/>
            <a:ext cx="6544535" cy="4471325"/>
          </a:xfrm>
          <a:prstGeom prst="rect">
            <a:avLst/>
          </a:prstGeom>
          <a:solidFill>
            <a:schemeClr val="bg1"/>
          </a:solidFill>
          <a:ln w="9525" algn="ctr">
            <a:solidFill>
              <a:srgbClr val="003399"/>
            </a:solidFill>
            <a:miter lim="800000"/>
            <a:headEnd/>
            <a:tailEnd/>
          </a:ln>
        </p:spPr>
      </p:pic>
    </p:spTree>
    <p:extLst>
      <p:ext uri="{BB962C8B-B14F-4D97-AF65-F5344CB8AC3E}">
        <p14:creationId xmlns:p14="http://schemas.microsoft.com/office/powerpoint/2010/main" val="3739133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Прямоугольник 4"/>
          <p:cNvSpPr>
            <a:spLocks noChangeArrowheads="1"/>
          </p:cNvSpPr>
          <p:nvPr/>
        </p:nvSpPr>
        <p:spPr bwMode="auto">
          <a:xfrm>
            <a:off x="2057400" y="1144205"/>
            <a:ext cx="12792780" cy="4917035"/>
          </a:xfrm>
          <a:prstGeom prst="rect">
            <a:avLst/>
          </a:prstGeom>
          <a:solidFill>
            <a:srgbClr val="C6C4C5"/>
          </a:solidFill>
          <a:ln w="9525" algn="ctr">
            <a:noFill/>
            <a:miter lim="800000"/>
            <a:headEnd/>
            <a:tailEnd/>
          </a:ln>
        </p:spPr>
        <p:txBody>
          <a:bodyPr lIns="166282" tIns="0" rIns="166282" bIns="0" anchor="ctr"/>
          <a:lstStyle/>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Нагрузка от собственного веса конструкции складывается из массогабаритных свойств элементов экрана и рассчитывается для одной отдельно взятой секции экрана:</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𝑁с=𝛾𝑓((𝑛∙𝑚</a:t>
            </a:r>
            <a:r>
              <a:rPr lang="ru-RU" sz="1900" b="1" kern="0" dirty="0" err="1">
                <a:solidFill>
                  <a:prstClr val="black">
                    <a:lumMod val="95000"/>
                    <a:lumOff val="5000"/>
                  </a:prstClr>
                </a:solidFill>
                <a:latin typeface="Arial" charset="0"/>
              </a:rPr>
              <a:t>ст</a:t>
            </a:r>
            <a:r>
              <a:rPr lang="ru-RU" sz="1900" b="1" kern="0" dirty="0">
                <a:solidFill>
                  <a:prstClr val="black">
                    <a:lumMod val="95000"/>
                    <a:lumOff val="5000"/>
                  </a:prstClr>
                </a:solidFill>
                <a:latin typeface="Arial" charset="0"/>
              </a:rPr>
              <a:t>+𝑆с∙𝑣п)∙𝑔+𝑁</a:t>
            </a:r>
            <a:r>
              <a:rPr lang="ru-RU" sz="1900" b="1" kern="0" dirty="0" err="1">
                <a:solidFill>
                  <a:prstClr val="black">
                    <a:lumMod val="95000"/>
                    <a:lumOff val="5000"/>
                  </a:prstClr>
                </a:solidFill>
                <a:latin typeface="Arial" charset="0"/>
              </a:rPr>
              <a:t>доп</a:t>
            </a:r>
            <a:r>
              <a:rPr lang="ru-RU" sz="1900" b="1" kern="0" dirty="0">
                <a:solidFill>
                  <a:prstClr val="black">
                    <a:lumMod val="95000"/>
                    <a:lumOff val="5000"/>
                  </a:prstClr>
                </a:solidFill>
                <a:latin typeface="Arial" charset="0"/>
              </a:rPr>
              <a:t>)</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где 𝛾𝑓=0,9 - коэффициент надёжности по нагрузке в случае,</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𝑛 – количество стоек рассчитываемой секции экрана, шт.,</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𝑚</a:t>
            </a:r>
            <a:r>
              <a:rPr lang="ru-RU" sz="1900" b="1" kern="0" dirty="0" err="1">
                <a:solidFill>
                  <a:prstClr val="black">
                    <a:lumMod val="95000"/>
                    <a:lumOff val="5000"/>
                  </a:prstClr>
                </a:solidFill>
                <a:latin typeface="Arial" charset="0"/>
              </a:rPr>
              <a:t>ст</a:t>
            </a:r>
            <a:r>
              <a:rPr lang="ru-RU" sz="1900" b="1" kern="0" dirty="0">
                <a:solidFill>
                  <a:prstClr val="black">
                    <a:lumMod val="95000"/>
                    <a:lumOff val="5000"/>
                  </a:prstClr>
                </a:solidFill>
                <a:latin typeface="Arial" charset="0"/>
              </a:rPr>
              <a:t> - теоретическая масса, кг,</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𝑆с - площадь пролёта секции экрана, м2,</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𝑣п - квадратичная плотность панелей экрана, кг/м2,</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𝑔=9,81 – ускорение свободного падения, м/с2,</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𝑁</a:t>
            </a:r>
            <a:r>
              <a:rPr lang="ru-RU" sz="1900" b="1" kern="0" dirty="0" err="1">
                <a:solidFill>
                  <a:prstClr val="black">
                    <a:lumMod val="95000"/>
                    <a:lumOff val="5000"/>
                  </a:prstClr>
                </a:solidFill>
                <a:latin typeface="Arial" charset="0"/>
              </a:rPr>
              <a:t>доп</a:t>
            </a:r>
            <a:r>
              <a:rPr lang="ru-RU" sz="1900" b="1" kern="0" dirty="0">
                <a:solidFill>
                  <a:prstClr val="black">
                    <a:lumMod val="95000"/>
                    <a:lumOff val="5000"/>
                  </a:prstClr>
                </a:solidFill>
                <a:latin typeface="Arial" charset="0"/>
              </a:rPr>
              <a:t> - дополнительные весовые нагрузки от размещаемого оборудования на элементах АЭ, информацию о которых предоставляют разработчики данного оборудования, </a:t>
            </a:r>
            <a:r>
              <a:rPr lang="ru-RU" sz="1900" b="1" kern="0" dirty="0" err="1">
                <a:solidFill>
                  <a:prstClr val="black">
                    <a:lumMod val="95000"/>
                    <a:lumOff val="5000"/>
                  </a:prstClr>
                </a:solidFill>
                <a:latin typeface="Arial" charset="0"/>
              </a:rPr>
              <a:t>кН.</a:t>
            </a:r>
            <a:endParaRPr lang="ru-RU" sz="1900" b="1" kern="0" dirty="0">
              <a:solidFill>
                <a:prstClr val="black">
                  <a:lumMod val="95000"/>
                  <a:lumOff val="5000"/>
                </a:prstClr>
              </a:solidFill>
              <a:latin typeface="Arial" charset="0"/>
            </a:endParaRPr>
          </a:p>
        </p:txBody>
      </p:sp>
      <p:sp>
        <p:nvSpPr>
          <p:cNvPr id="6" name="Прямоугольник 5"/>
          <p:cNvSpPr>
            <a:spLocks noChangeArrowheads="1"/>
          </p:cNvSpPr>
          <p:nvPr/>
        </p:nvSpPr>
        <p:spPr bwMode="auto">
          <a:xfrm>
            <a:off x="2057400" y="10039349"/>
            <a:ext cx="12792780" cy="2228851"/>
          </a:xfrm>
          <a:prstGeom prst="rect">
            <a:avLst/>
          </a:prstGeom>
          <a:solidFill>
            <a:srgbClr val="C6C4C5"/>
          </a:solidFill>
          <a:ln w="9525" algn="ctr">
            <a:noFill/>
            <a:miter lim="800000"/>
            <a:headEnd/>
            <a:tailEnd/>
          </a:ln>
        </p:spPr>
        <p:txBody>
          <a:bodyPr lIns="166282" tIns="0" rIns="166282" bIns="0" anchor="ctr"/>
          <a:lstStyle/>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Эпюра напряжений под пяткой конструкции при учёте только собственного веса конструкции и при учёте его в совокупности с ветровой нагрузкой</a:t>
            </a:r>
          </a:p>
          <a:p>
            <a:pPr marL="104513" indent="23207" fontAlgn="auto">
              <a:lnSpc>
                <a:spcPct val="150000"/>
              </a:lnSpc>
              <a:spcBef>
                <a:spcPts val="0"/>
              </a:spcBef>
              <a:spcAft>
                <a:spcPts val="0"/>
              </a:spcAft>
            </a:pPr>
            <a:r>
              <a:rPr lang="ru-RU" sz="1900" b="1" kern="0" dirty="0">
                <a:solidFill>
                  <a:prstClr val="black">
                    <a:lumMod val="95000"/>
                    <a:lumOff val="5000"/>
                  </a:prstClr>
                </a:solidFill>
                <a:latin typeface="Arial" charset="0"/>
              </a:rPr>
              <a:t>Рекомендации: контрольная затяжка болтов производится на последней стадии сборки акустического экрана (после установки всех элементов экрана) манометрическим ключом на момент затяжки, рассчитанный или рекомендуемый  проектировщиком.</a:t>
            </a:r>
          </a:p>
        </p:txBody>
      </p:sp>
      <p:pic>
        <p:nvPicPr>
          <p:cNvPr id="2" name="Рисунок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6212350"/>
            <a:ext cx="5789517" cy="3826999"/>
          </a:xfrm>
          <a:prstGeom prst="rect">
            <a:avLst/>
          </a:prstGeom>
          <a:solidFill>
            <a:schemeClr val="bg1"/>
          </a:solidFill>
          <a:ln w="9525" algn="ctr">
            <a:solidFill>
              <a:srgbClr val="003399"/>
            </a:solidFill>
            <a:miter lim="800000"/>
            <a:headEnd/>
            <a:tailEnd/>
          </a:ln>
        </p:spPr>
      </p:pic>
    </p:spTree>
    <p:extLst>
      <p:ext uri="{BB962C8B-B14F-4D97-AF65-F5344CB8AC3E}">
        <p14:creationId xmlns:p14="http://schemas.microsoft.com/office/powerpoint/2010/main" val="27618288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a:spLocks noChangeArrowheads="1"/>
          </p:cNvSpPr>
          <p:nvPr/>
        </p:nvSpPr>
        <p:spPr bwMode="auto">
          <a:xfrm>
            <a:off x="153824" y="1397538"/>
            <a:ext cx="15390976" cy="812261"/>
          </a:xfrm>
          <a:prstGeom prst="rect">
            <a:avLst/>
          </a:prstGeom>
          <a:solidFill>
            <a:schemeClr val="bg1">
              <a:lumMod val="85000"/>
            </a:schemeClr>
          </a:solidFill>
          <a:ln w="9525" algn="ctr">
            <a:noFill/>
            <a:miter lim="800000"/>
            <a:headEnd/>
            <a:tailEnd/>
          </a:ln>
        </p:spPr>
        <p:txBody>
          <a:bodyPr lIns="166282" tIns="0" rIns="166282" bIns="0" anchor="ctr"/>
          <a:lstStyle/>
          <a:p>
            <a:pPr marL="104513" indent="23207" fontAlgn="auto">
              <a:lnSpc>
                <a:spcPct val="140000"/>
              </a:lnSpc>
              <a:spcBef>
                <a:spcPts val="0"/>
              </a:spcBef>
              <a:spcAft>
                <a:spcPts val="0"/>
              </a:spcAft>
            </a:pPr>
            <a:r>
              <a:rPr lang="ru-RU" sz="1906" b="1" kern="0" dirty="0" smtClean="0">
                <a:latin typeface="Arial" charset="0"/>
              </a:rPr>
              <a:t>РАСЧЁТ ВЕТРОВОЙ НАГРУЗКИ ВЕДЁТСЯ СОГЛАСНО СП20.13330.2011 «СНИП2.01.07-85* НАГРУЗКИ И ВОЗДЕЙСТВИЯ».</a:t>
            </a:r>
            <a:endParaRPr lang="ru-RU" sz="1906" b="1" kern="0" dirty="0">
              <a:latin typeface="Arial" charset="0"/>
            </a:endParaRPr>
          </a:p>
        </p:txBody>
      </p:sp>
      <p:sp>
        <p:nvSpPr>
          <p:cNvPr id="4" name="Прямоугольник 3"/>
          <p:cNvSpPr>
            <a:spLocks noChangeArrowheads="1"/>
          </p:cNvSpPr>
          <p:nvPr/>
        </p:nvSpPr>
        <p:spPr bwMode="auto">
          <a:xfrm>
            <a:off x="153824" y="10991851"/>
            <a:ext cx="15390976" cy="628650"/>
          </a:xfrm>
          <a:prstGeom prst="rect">
            <a:avLst/>
          </a:prstGeom>
          <a:solidFill>
            <a:schemeClr val="bg1">
              <a:lumMod val="95000"/>
            </a:schemeClr>
          </a:solidFill>
          <a:ln w="9525" algn="ctr">
            <a:noFill/>
            <a:miter lim="800000"/>
            <a:headEnd/>
            <a:tailEnd/>
          </a:ln>
        </p:spPr>
        <p:txBody>
          <a:bodyPr lIns="166282" tIns="0" rIns="166282" bIns="0" anchor="ctr"/>
          <a:lstStyle/>
          <a:p>
            <a:pPr algn="ctr"/>
            <a:r>
              <a:rPr lang="ru-RU" sz="2000" dirty="0"/>
              <a:t>Карта СП20.13330.2011 по нормативному давлению ветра</a:t>
            </a:r>
          </a:p>
        </p:txBody>
      </p:sp>
      <p:pic>
        <p:nvPicPr>
          <p:cNvPr id="5" name="Рисунок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824" y="2451958"/>
            <a:ext cx="15551484" cy="8539892"/>
          </a:xfrm>
          <a:prstGeom prst="rect">
            <a:avLst/>
          </a:prstGeom>
        </p:spPr>
      </p:pic>
    </p:spTree>
    <p:extLst>
      <p:ext uri="{BB962C8B-B14F-4D97-AF65-F5344CB8AC3E}">
        <p14:creationId xmlns:p14="http://schemas.microsoft.com/office/powerpoint/2010/main" val="369505332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9989</TotalTime>
  <Words>2544</Words>
  <Application>Microsoft Office PowerPoint</Application>
  <PresentationFormat>Произвольный</PresentationFormat>
  <Paragraphs>363</Paragraphs>
  <Slides>41</Slides>
  <Notes>4</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41</vt:i4>
      </vt:variant>
    </vt:vector>
  </HeadingPairs>
  <TitlesOfParts>
    <vt:vector size="46" baseType="lpstr">
      <vt:lpstr>Arial</vt:lpstr>
      <vt:lpstr>Calibri</vt:lpstr>
      <vt:lpstr>Cambria Math</vt:lpstr>
      <vt:lpstr>Impact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RDIRDT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q</dc:creator>
  <cp:lastModifiedBy>Беленко Екатерина Алексеевна</cp:lastModifiedBy>
  <cp:revision>621</cp:revision>
  <cp:lastPrinted>2013-08-30T14:12:26Z</cp:lastPrinted>
  <dcterms:created xsi:type="dcterms:W3CDTF">2006-10-17T10:02:17Z</dcterms:created>
  <dcterms:modified xsi:type="dcterms:W3CDTF">2015-03-25T08:37:57Z</dcterms:modified>
</cp:coreProperties>
</file>